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Lst>
  <p:sldSz cx="18288000" cy="10287000"/>
  <p:notesSz cx="6858000" cy="9144000"/>
  <p:embeddedFontLst>
    <p:embeddedFont>
      <p:font typeface="Calibri" panose="020F0502020204030204"/>
      <p:regular r:id="rId17"/>
      <p:bold r:id="rId18"/>
      <p:italic r:id="rId19"/>
      <p:boldItalic r:id="rId20"/>
    </p:embeddedFont>
    <p:embeddedFont>
      <p:font typeface="Poppins" panose="00000800000000000000"/>
      <p:bold r:id="rId21"/>
      <p:boldItalic r:id="rId22"/>
    </p:embeddedFont>
    <p:embeddedFont>
      <p:font typeface="Calibri" panose="020F050202020403020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74"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2174"/>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font" Target="fonts/font10.fntdata"/><Relationship Id="rId25" Type="http://schemas.openxmlformats.org/officeDocument/2006/relationships/font" Target="fonts/font9.fntdata"/><Relationship Id="rId24" Type="http://schemas.openxmlformats.org/officeDocument/2006/relationships/font" Target="fonts/font8.fntdata"/><Relationship Id="rId23" Type="http://schemas.openxmlformats.org/officeDocument/2006/relationships/font" Target="fonts/font7.fntdata"/><Relationship Id="rId22" Type="http://schemas.openxmlformats.org/officeDocument/2006/relationships/font" Target="fonts/font6.fntdata"/><Relationship Id="rId21" Type="http://schemas.openxmlformats.org/officeDocument/2006/relationships/font" Target="fonts/font5.fntdata"/><Relationship Id="rId20" Type="http://schemas.openxmlformats.org/officeDocument/2006/relationships/font" Target="fonts/font4.fntdata"/><Relationship Id="rId2" Type="http://schemas.openxmlformats.org/officeDocument/2006/relationships/theme" Target="theme/theme1.xml"/><Relationship Id="rId19" Type="http://schemas.openxmlformats.org/officeDocument/2006/relationships/font" Target="fonts/font3.fntdata"/><Relationship Id="rId18" Type="http://schemas.openxmlformats.org/officeDocument/2006/relationships/font" Target="fonts/font2.fntdata"/><Relationship Id="rId17" Type="http://schemas.openxmlformats.org/officeDocument/2006/relationships/font" Target="fonts/font1.fntdata"/><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80" name="Shape 80"/>
        <p:cNvGrpSpPr/>
        <p:nvPr/>
      </p:nvGrpSpPr>
      <p:grpSpPr>
        <a:xfrm>
          <a:off x="0" y="0"/>
          <a:ext cx="0" cy="0"/>
          <a:chOff x="0" y="0"/>
          <a:chExt cx="0" cy="0"/>
        </a:xfrm>
      </p:grpSpPr>
      <p:sp>
        <p:nvSpPr>
          <p:cNvPr id="81" name="Google Shape;81;p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2" name="Google Shape;82;p1: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4" name="Shape 214"/>
        <p:cNvGrpSpPr/>
        <p:nvPr/>
      </p:nvGrpSpPr>
      <p:grpSpPr>
        <a:xfrm>
          <a:off x="0" y="0"/>
          <a:ext cx="0" cy="0"/>
          <a:chOff x="0" y="0"/>
          <a:chExt cx="0" cy="0"/>
        </a:xfrm>
      </p:grpSpPr>
      <p:sp>
        <p:nvSpPr>
          <p:cNvPr id="215" name="Google Shape;215;p1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16" name="Google Shape;216;p10: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92" name="Shape 92"/>
        <p:cNvGrpSpPr/>
        <p:nvPr/>
      </p:nvGrpSpPr>
      <p:grpSpPr>
        <a:xfrm>
          <a:off x="0" y="0"/>
          <a:ext cx="0" cy="0"/>
          <a:chOff x="0" y="0"/>
          <a:chExt cx="0" cy="0"/>
        </a:xfrm>
      </p:grpSpPr>
      <p:sp>
        <p:nvSpPr>
          <p:cNvPr id="93" name="Google Shape;93;p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94" name="Google Shape;94;p2: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7" name="Shape 107"/>
        <p:cNvGrpSpPr/>
        <p:nvPr/>
      </p:nvGrpSpPr>
      <p:grpSpPr>
        <a:xfrm>
          <a:off x="0" y="0"/>
          <a:ext cx="0" cy="0"/>
          <a:chOff x="0" y="0"/>
          <a:chExt cx="0" cy="0"/>
        </a:xfrm>
      </p:grpSpPr>
      <p:sp>
        <p:nvSpPr>
          <p:cNvPr id="108" name="Google Shape;108;p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09" name="Google Shape;109;p3: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 name="Shape 123"/>
        <p:cNvGrpSpPr/>
        <p:nvPr/>
      </p:nvGrpSpPr>
      <p:grpSpPr>
        <a:xfrm>
          <a:off x="0" y="0"/>
          <a:ext cx="0" cy="0"/>
          <a:chOff x="0" y="0"/>
          <a:chExt cx="0" cy="0"/>
        </a:xfrm>
      </p:grpSpPr>
      <p:sp>
        <p:nvSpPr>
          <p:cNvPr id="124" name="Google Shape;124;p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25" name="Google Shape;125;p4: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7" name="Shape 137"/>
        <p:cNvGrpSpPr/>
        <p:nvPr/>
      </p:nvGrpSpPr>
      <p:grpSpPr>
        <a:xfrm>
          <a:off x="0" y="0"/>
          <a:ext cx="0" cy="0"/>
          <a:chOff x="0" y="0"/>
          <a:chExt cx="0" cy="0"/>
        </a:xfrm>
      </p:grpSpPr>
      <p:sp>
        <p:nvSpPr>
          <p:cNvPr id="138" name="Google Shape;138;p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39" name="Google Shape;139;p5: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5" name="Shape 155"/>
        <p:cNvGrpSpPr/>
        <p:nvPr/>
      </p:nvGrpSpPr>
      <p:grpSpPr>
        <a:xfrm>
          <a:off x="0" y="0"/>
          <a:ext cx="0" cy="0"/>
          <a:chOff x="0" y="0"/>
          <a:chExt cx="0" cy="0"/>
        </a:xfrm>
      </p:grpSpPr>
      <p:sp>
        <p:nvSpPr>
          <p:cNvPr id="156" name="Google Shape;156;p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57" name="Google Shape;157;p6: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3" name="Shape 173"/>
        <p:cNvGrpSpPr/>
        <p:nvPr/>
      </p:nvGrpSpPr>
      <p:grpSpPr>
        <a:xfrm>
          <a:off x="0" y="0"/>
          <a:ext cx="0" cy="0"/>
          <a:chOff x="0" y="0"/>
          <a:chExt cx="0" cy="0"/>
        </a:xfrm>
      </p:grpSpPr>
      <p:sp>
        <p:nvSpPr>
          <p:cNvPr id="174" name="Google Shape;174;p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75" name="Google Shape;175;p7: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7" name="Shape 187"/>
        <p:cNvGrpSpPr/>
        <p:nvPr/>
      </p:nvGrpSpPr>
      <p:grpSpPr>
        <a:xfrm>
          <a:off x="0" y="0"/>
          <a:ext cx="0" cy="0"/>
          <a:chOff x="0" y="0"/>
          <a:chExt cx="0" cy="0"/>
        </a:xfrm>
      </p:grpSpPr>
      <p:sp>
        <p:nvSpPr>
          <p:cNvPr id="188" name="Google Shape;188;p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89" name="Google Shape;189;p8: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1" name="Shape 201"/>
        <p:cNvGrpSpPr/>
        <p:nvPr/>
      </p:nvGrpSpPr>
      <p:grpSpPr>
        <a:xfrm>
          <a:off x="0" y="0"/>
          <a:ext cx="0" cy="0"/>
          <a:chOff x="0" y="0"/>
          <a:chExt cx="0" cy="0"/>
        </a:xfrm>
      </p:grpSpPr>
      <p:sp>
        <p:nvSpPr>
          <p:cNvPr id="202" name="Google Shape;202;p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03" name="Google Shape;203;p9: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1" name="Shape 11"/>
        <p:cNvGrpSpPr/>
        <p:nvPr/>
      </p:nvGrpSpPr>
      <p:grpSpPr>
        <a:xfrm>
          <a:off x="0" y="0"/>
          <a:ext cx="0" cy="0"/>
          <a:chOff x="0" y="0"/>
          <a:chExt cx="0" cy="0"/>
        </a:xfrm>
      </p:grpSpPr>
      <p:sp>
        <p:nvSpPr>
          <p:cNvPr id="12" name="Google Shape;12;p2"/>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71" name="Google Shape;71;p11"/>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77" name="Google Shape;77;p12"/>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24" name="Google Shape;24;p4"/>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panose="020F0502020204030204"/>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p:txBody>
      </p:sp>
      <p:sp>
        <p:nvSpPr>
          <p:cNvPr id="36" name="Google Shape;36;p6"/>
          <p:cNvSpPr txBox="1"/>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p:txBody>
      </p:sp>
      <p:sp>
        <p:nvSpPr>
          <p:cNvPr id="37" name="Google Shape;37;p6"/>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panose="020F0502020204030204"/>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p:txBody>
      </p:sp>
      <p:sp>
        <p:nvSpPr>
          <p:cNvPr id="43" name="Google Shape;43;p7"/>
          <p:cNvSpPr txBox="1"/>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p:txBody>
      </p:sp>
      <p:sp>
        <p:nvSpPr>
          <p:cNvPr id="44" name="Google Shape;44;p7"/>
          <p:cNvSpPr txBox="1"/>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p:txBody>
      </p:sp>
      <p:sp>
        <p:nvSpPr>
          <p:cNvPr id="45" name="Google Shape;45;p7"/>
          <p:cNvSpPr txBox="1"/>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p:txBody>
      </p:sp>
      <p:sp>
        <p:nvSpPr>
          <p:cNvPr id="46" name="Google Shape;46;p7"/>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panose="020F0502020204030204"/>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p:txBody>
      </p:sp>
      <p:sp>
        <p:nvSpPr>
          <p:cNvPr id="57" name="Google Shape;57;p9"/>
          <p:cNvSpPr txBox="1"/>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p:txBody>
      </p:sp>
      <p:sp>
        <p:nvSpPr>
          <p:cNvPr id="58" name="Google Shape;58;p9"/>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panose="020F0502020204030204"/>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type="pic" idx="2"/>
          </p:nvPr>
        </p:nvSpPr>
        <p:spPr>
          <a:xfrm>
            <a:off x="1792288" y="612775"/>
            <a:ext cx="5486400" cy="4114800"/>
          </a:xfrm>
          <a:prstGeom prst="rect">
            <a:avLst/>
          </a:prstGeom>
          <a:noFill/>
          <a:ln>
            <a:noFill/>
          </a:ln>
        </p:spPr>
      </p:sp>
      <p:sp>
        <p:nvSpPr>
          <p:cNvPr id="64" name="Google Shape;64;p10"/>
          <p:cNvSpPr txBox="1"/>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p:txBody>
      </p:sp>
      <p:sp>
        <p:nvSpPr>
          <p:cNvPr id="65" name="Google Shape;65;p10"/>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spcBef>
                <a:spcPts val="56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spcBef>
                <a:spcPts val="48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p1"/>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9" name="Google Shape;9;p1"/>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0" name="Google Shape;10;p1"/>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71C42"/>
        </a:solidFill>
        <a:effectLst/>
      </p:bgPr>
    </p:bg>
    <p:spTree>
      <p:nvGrpSpPr>
        <p:cNvPr id="83" name="Shape 83"/>
        <p:cNvGrpSpPr/>
        <p:nvPr/>
      </p:nvGrpSpPr>
      <p:grpSpPr>
        <a:xfrm>
          <a:off x="0" y="0"/>
          <a:ext cx="0" cy="0"/>
          <a:chOff x="0" y="0"/>
          <a:chExt cx="0" cy="0"/>
        </a:xfrm>
      </p:grpSpPr>
      <p:sp>
        <p:nvSpPr>
          <p:cNvPr id="84" name="Google Shape;84;p13"/>
          <p:cNvSpPr/>
          <p:nvPr/>
        </p:nvSpPr>
        <p:spPr>
          <a:xfrm>
            <a:off x="10541229" y="2324100"/>
            <a:ext cx="10946941" cy="8896877"/>
          </a:xfrm>
          <a:custGeom>
            <a:avLst/>
            <a:gdLst/>
            <a:ahLst/>
            <a:cxnLst/>
            <a:rect l="l" t="t" r="r" b="b"/>
            <a:pathLst>
              <a:path w="10946941" h="8896877" extrusionOk="0">
                <a:moveTo>
                  <a:pt x="0" y="0"/>
                </a:moveTo>
                <a:lnTo>
                  <a:pt x="10946941" y="0"/>
                </a:lnTo>
                <a:lnTo>
                  <a:pt x="10946941" y="8896877"/>
                </a:lnTo>
                <a:lnTo>
                  <a:pt x="0" y="8896877"/>
                </a:lnTo>
                <a:lnTo>
                  <a:pt x="0" y="0"/>
                </a:lnTo>
                <a:close/>
              </a:path>
            </a:pathLst>
          </a:custGeom>
          <a:blipFill rotWithShape="1">
            <a:blip r:embed="rId1"/>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85" name="Google Shape;85;p13"/>
          <p:cNvSpPr txBox="1"/>
          <p:nvPr/>
        </p:nvSpPr>
        <p:spPr>
          <a:xfrm>
            <a:off x="1085216" y="2747439"/>
            <a:ext cx="6821081" cy="1521507"/>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8800" b="1">
                <a:solidFill>
                  <a:srgbClr val="FFFFFF"/>
                </a:solidFill>
                <a:latin typeface="Poppins" panose="00000800000000000000"/>
                <a:ea typeface="Poppins" panose="00000800000000000000"/>
                <a:cs typeface="Poppins" panose="00000800000000000000"/>
                <a:sym typeface="Poppins" panose="00000800000000000000"/>
              </a:rPr>
              <a:t>HackTrix’24</a:t>
            </a:r>
            <a:endParaRPr lang="en-US" sz="8800" b="1">
              <a:solidFill>
                <a:srgbClr val="FFFFFF"/>
              </a:solidFill>
              <a:latin typeface="Poppins" panose="00000800000000000000"/>
              <a:ea typeface="Poppins" panose="00000800000000000000"/>
              <a:cs typeface="Poppins" panose="00000800000000000000"/>
              <a:sym typeface="Poppins" panose="00000800000000000000"/>
            </a:endParaRPr>
          </a:p>
        </p:txBody>
      </p:sp>
      <p:sp>
        <p:nvSpPr>
          <p:cNvPr id="86" name="Google Shape;86;p13"/>
          <p:cNvSpPr txBox="1"/>
          <p:nvPr/>
        </p:nvSpPr>
        <p:spPr>
          <a:xfrm>
            <a:off x="1114425" y="4552315"/>
            <a:ext cx="6915785" cy="4040505"/>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None/>
            </a:pPr>
            <a:r>
              <a:rPr lang="en-US" sz="2400">
                <a:solidFill>
                  <a:srgbClr val="FFFFFF"/>
                </a:solidFill>
                <a:latin typeface="Poppins" panose="00000800000000000000"/>
                <a:ea typeface="Poppins" panose="00000800000000000000"/>
                <a:cs typeface="Poppins" panose="00000800000000000000"/>
                <a:sym typeface="Poppins" panose="00000800000000000000"/>
              </a:rPr>
              <a:t>Team Name:</a:t>
            </a:r>
            <a:r>
              <a:rPr lang="en-IN" altLang="en-US" sz="2400">
                <a:solidFill>
                  <a:srgbClr val="FFFFFF"/>
                </a:solidFill>
                <a:latin typeface="Poppins" panose="00000800000000000000"/>
                <a:ea typeface="Poppins" panose="00000800000000000000"/>
                <a:cs typeface="Poppins" panose="00000800000000000000"/>
                <a:sym typeface="Poppins" panose="00000800000000000000"/>
              </a:rPr>
              <a:t> Precision Code Orchestrators(PRO)</a:t>
            </a:r>
            <a:endParaRPr lang="en-IN" altLang="en-US" sz="2400">
              <a:solidFill>
                <a:srgbClr val="FFFFFF"/>
              </a:solidFill>
              <a:latin typeface="Poppins" panose="00000800000000000000"/>
              <a:ea typeface="Poppins" panose="00000800000000000000"/>
              <a:cs typeface="Poppins" panose="00000800000000000000"/>
              <a:sym typeface="Poppins" panose="00000800000000000000"/>
            </a:endParaRPr>
          </a:p>
          <a:p>
            <a:pPr marL="0" marR="0" lvl="0" indent="0" algn="l" rtl="0">
              <a:lnSpc>
                <a:spcPct val="120000"/>
              </a:lnSpc>
              <a:spcBef>
                <a:spcPts val="0"/>
              </a:spcBef>
              <a:spcAft>
                <a:spcPts val="0"/>
              </a:spcAft>
              <a:buNone/>
            </a:pPr>
            <a:r>
              <a:rPr lang="en-US" sz="2400">
                <a:solidFill>
                  <a:srgbClr val="FFFFFF"/>
                </a:solidFill>
                <a:latin typeface="Poppins" panose="00000800000000000000"/>
                <a:ea typeface="Poppins" panose="00000800000000000000"/>
                <a:cs typeface="Poppins" panose="00000800000000000000"/>
                <a:sym typeface="Poppins" panose="00000800000000000000"/>
              </a:rPr>
              <a:t>Members Name:</a:t>
            </a:r>
            <a:r>
              <a:rPr lang="en-IN" altLang="en-US" sz="2400">
                <a:solidFill>
                  <a:srgbClr val="FFFFFF"/>
                </a:solidFill>
                <a:latin typeface="Poppins" panose="00000800000000000000"/>
                <a:ea typeface="Poppins" panose="00000800000000000000"/>
                <a:cs typeface="Poppins" panose="00000800000000000000"/>
                <a:sym typeface="Poppins" panose="00000800000000000000"/>
              </a:rPr>
              <a:t> Yadhu Krishna MJ</a:t>
            </a:r>
            <a:endParaRPr lang="en-IN" altLang="en-US" sz="2400">
              <a:solidFill>
                <a:srgbClr val="FFFFFF"/>
              </a:solidFill>
              <a:latin typeface="Poppins" panose="00000800000000000000"/>
              <a:ea typeface="Poppins" panose="00000800000000000000"/>
              <a:cs typeface="Poppins" panose="00000800000000000000"/>
              <a:sym typeface="Poppins" panose="00000800000000000000"/>
            </a:endParaRPr>
          </a:p>
          <a:p>
            <a:pPr marL="0" marR="0" lvl="0" indent="0" algn="l" rtl="0">
              <a:lnSpc>
                <a:spcPct val="120000"/>
              </a:lnSpc>
              <a:spcBef>
                <a:spcPts val="0"/>
              </a:spcBef>
              <a:spcAft>
                <a:spcPts val="0"/>
              </a:spcAft>
              <a:buNone/>
            </a:pPr>
            <a:r>
              <a:rPr lang="en-IN" altLang="en-US" sz="2400">
                <a:solidFill>
                  <a:srgbClr val="FFFFFF"/>
                </a:solidFill>
                <a:latin typeface="Poppins" panose="00000800000000000000"/>
                <a:ea typeface="Poppins" panose="00000800000000000000"/>
                <a:cs typeface="Poppins" panose="00000800000000000000"/>
                <a:sym typeface="Poppins" panose="00000800000000000000"/>
              </a:rPr>
              <a:t>                                          Kavya Pasagada</a:t>
            </a:r>
            <a:endParaRPr lang="en-IN" altLang="en-US" sz="2400">
              <a:solidFill>
                <a:srgbClr val="FFFFFF"/>
              </a:solidFill>
              <a:latin typeface="Poppins" panose="00000800000000000000"/>
              <a:ea typeface="Poppins" panose="00000800000000000000"/>
              <a:cs typeface="Poppins" panose="00000800000000000000"/>
              <a:sym typeface="Poppins" panose="00000800000000000000"/>
            </a:endParaRPr>
          </a:p>
          <a:p>
            <a:pPr marL="0" marR="0" lvl="0" indent="0" algn="l" rtl="0">
              <a:lnSpc>
                <a:spcPct val="120000"/>
              </a:lnSpc>
              <a:spcBef>
                <a:spcPts val="0"/>
              </a:spcBef>
              <a:spcAft>
                <a:spcPts val="0"/>
              </a:spcAft>
              <a:buNone/>
            </a:pPr>
            <a:r>
              <a:rPr lang="en-IN" altLang="en-US" sz="2400">
                <a:solidFill>
                  <a:srgbClr val="FFFFFF"/>
                </a:solidFill>
                <a:latin typeface="Poppins" panose="00000800000000000000"/>
                <a:ea typeface="Poppins" panose="00000800000000000000"/>
                <a:cs typeface="Poppins" panose="00000800000000000000"/>
                <a:sym typeface="Poppins" panose="00000800000000000000"/>
              </a:rPr>
              <a:t>                                         Akshay Raghava</a:t>
            </a:r>
            <a:endParaRPr lang="en-IN" altLang="en-US" sz="2400">
              <a:solidFill>
                <a:srgbClr val="FFFFFF"/>
              </a:solidFill>
              <a:latin typeface="Poppins" panose="00000800000000000000"/>
              <a:ea typeface="Poppins" panose="00000800000000000000"/>
              <a:cs typeface="Poppins" panose="00000800000000000000"/>
              <a:sym typeface="Poppins" panose="00000800000000000000"/>
            </a:endParaRPr>
          </a:p>
          <a:p>
            <a:pPr marL="0" marR="0" lvl="0" indent="0" algn="l" rtl="0">
              <a:lnSpc>
                <a:spcPct val="120000"/>
              </a:lnSpc>
              <a:spcBef>
                <a:spcPts val="0"/>
              </a:spcBef>
              <a:spcAft>
                <a:spcPts val="0"/>
              </a:spcAft>
              <a:buNone/>
            </a:pPr>
            <a:r>
              <a:rPr lang="en-IN" altLang="en-US" sz="2400">
                <a:solidFill>
                  <a:srgbClr val="FFFFFF"/>
                </a:solidFill>
                <a:latin typeface="Poppins" panose="00000800000000000000"/>
                <a:ea typeface="Poppins" panose="00000800000000000000"/>
                <a:cs typeface="Poppins" panose="00000800000000000000"/>
                <a:sym typeface="Poppins" panose="00000800000000000000"/>
              </a:rPr>
              <a:t>                                         Shreya Sinha</a:t>
            </a:r>
            <a:endParaRPr lang="en-IN" altLang="en-US" sz="2400">
              <a:solidFill>
                <a:srgbClr val="FFFFFF"/>
              </a:solidFill>
              <a:latin typeface="Poppins" panose="00000800000000000000"/>
              <a:ea typeface="Poppins" panose="00000800000000000000"/>
              <a:cs typeface="Poppins" panose="00000800000000000000"/>
              <a:sym typeface="Poppins" panose="00000800000000000000"/>
            </a:endParaRPr>
          </a:p>
          <a:p>
            <a:pPr marL="0" marR="0" lvl="0" indent="0" algn="l" rtl="0">
              <a:lnSpc>
                <a:spcPct val="120000"/>
              </a:lnSpc>
              <a:spcBef>
                <a:spcPts val="0"/>
              </a:spcBef>
              <a:spcAft>
                <a:spcPts val="0"/>
              </a:spcAft>
              <a:buNone/>
            </a:pPr>
            <a:r>
              <a:rPr lang="en-IN" altLang="en-US" sz="2400">
                <a:solidFill>
                  <a:srgbClr val="FFFFFF"/>
                </a:solidFill>
                <a:latin typeface="Poppins" panose="00000800000000000000"/>
                <a:ea typeface="Poppins" panose="00000800000000000000"/>
                <a:cs typeface="Poppins" panose="00000800000000000000"/>
                <a:sym typeface="Poppins" panose="00000800000000000000"/>
              </a:rPr>
              <a:t>                                         Tanuja Kharol  </a:t>
            </a:r>
            <a:endParaRPr lang="en-IN" altLang="en-US" sz="2400">
              <a:solidFill>
                <a:srgbClr val="FFFFFF"/>
              </a:solidFill>
              <a:latin typeface="Poppins" panose="00000800000000000000"/>
              <a:ea typeface="Poppins" panose="00000800000000000000"/>
              <a:cs typeface="Poppins" panose="00000800000000000000"/>
              <a:sym typeface="Poppins" panose="00000800000000000000"/>
            </a:endParaRPr>
          </a:p>
        </p:txBody>
      </p:sp>
      <p:grpSp>
        <p:nvGrpSpPr>
          <p:cNvPr id="87" name="Google Shape;87;p13"/>
          <p:cNvGrpSpPr/>
          <p:nvPr/>
        </p:nvGrpSpPr>
        <p:grpSpPr>
          <a:xfrm>
            <a:off x="0" y="9781276"/>
            <a:ext cx="9144000" cy="505724"/>
            <a:chOff x="0" y="-57150"/>
            <a:chExt cx="2408296" cy="133195"/>
          </a:xfrm>
        </p:grpSpPr>
        <p:sp>
          <p:nvSpPr>
            <p:cNvPr id="88" name="Google Shape;88;p13"/>
            <p:cNvSpPr/>
            <p:nvPr/>
          </p:nvSpPr>
          <p:spPr>
            <a:xfrm>
              <a:off x="0" y="0"/>
              <a:ext cx="2408296" cy="76045"/>
            </a:xfrm>
            <a:custGeom>
              <a:avLst/>
              <a:gdLst/>
              <a:ahLst/>
              <a:cxnLst/>
              <a:rect l="l" t="t" r="r" b="b"/>
              <a:pathLst>
                <a:path w="2408296" h="76045" extrusionOk="0">
                  <a:moveTo>
                    <a:pt x="0" y="0"/>
                  </a:moveTo>
                  <a:lnTo>
                    <a:pt x="2408296" y="0"/>
                  </a:lnTo>
                  <a:lnTo>
                    <a:pt x="2408296" y="76045"/>
                  </a:lnTo>
                  <a:lnTo>
                    <a:pt x="0" y="7604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89" name="Google Shape;89;p13"/>
            <p:cNvSpPr txBox="1"/>
            <p:nvPr/>
          </p:nvSpPr>
          <p:spPr>
            <a:xfrm>
              <a:off x="0" y="-57150"/>
              <a:ext cx="2408296" cy="133195"/>
            </a:xfrm>
            <a:prstGeom prst="rect">
              <a:avLst/>
            </a:prstGeom>
            <a:noFill/>
            <a:ln>
              <a:noFill/>
            </a:ln>
          </p:spPr>
          <p:txBody>
            <a:bodyPr spcFirstLastPara="1" wrap="square" lIns="50800" tIns="50800" rIns="50800" bIns="50800" anchor="ctr" anchorCtr="0">
              <a:noAutofit/>
            </a:bodyPr>
            <a:lstStyle/>
            <a:p>
              <a:pPr marL="0" marR="0" lvl="0" indent="0" algn="ctr" rtl="0">
                <a:lnSpc>
                  <a:spcPct val="148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pic>
        <p:nvPicPr>
          <p:cNvPr id="90" name="Google Shape;90;p13" descr="A black and white logo&#10;&#10;Description automatically generated"/>
          <p:cNvPicPr preferRelativeResize="0"/>
          <p:nvPr/>
        </p:nvPicPr>
        <p:blipFill rotWithShape="1">
          <a:blip r:embed="rId2"/>
          <a:srcRect/>
          <a:stretch>
            <a:fillRect/>
          </a:stretch>
        </p:blipFill>
        <p:spPr>
          <a:xfrm>
            <a:off x="14401800" y="338716"/>
            <a:ext cx="3225800" cy="1333500"/>
          </a:xfrm>
          <a:prstGeom prst="rect">
            <a:avLst/>
          </a:prstGeom>
          <a:noFill/>
          <a:ln>
            <a:noFill/>
          </a:ln>
        </p:spPr>
      </p:pic>
      <p:pic>
        <p:nvPicPr>
          <p:cNvPr id="91" name="Google Shape;91;p13" descr="A white text on a black background&#10;&#10;Description automatically generated"/>
          <p:cNvPicPr preferRelativeResize="0"/>
          <p:nvPr/>
        </p:nvPicPr>
        <p:blipFill rotWithShape="1">
          <a:blip r:embed="rId3"/>
          <a:srcRect/>
          <a:stretch>
            <a:fillRect/>
          </a:stretch>
        </p:blipFill>
        <p:spPr>
          <a:xfrm>
            <a:off x="838200" y="592081"/>
            <a:ext cx="3277651" cy="108013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71C42"/>
        </a:solidFill>
        <a:effectLst/>
      </p:bgPr>
    </p:bg>
    <p:spTree>
      <p:nvGrpSpPr>
        <p:cNvPr id="217" name="Shape 217"/>
        <p:cNvGrpSpPr/>
        <p:nvPr/>
      </p:nvGrpSpPr>
      <p:grpSpPr>
        <a:xfrm>
          <a:off x="0" y="0"/>
          <a:ext cx="0" cy="0"/>
          <a:chOff x="0" y="0"/>
          <a:chExt cx="0" cy="0"/>
        </a:xfrm>
      </p:grpSpPr>
      <p:sp>
        <p:nvSpPr>
          <p:cNvPr id="219" name="Google Shape;219;p22"/>
          <p:cNvSpPr txBox="1"/>
          <p:nvPr/>
        </p:nvSpPr>
        <p:spPr>
          <a:xfrm>
            <a:off x="9143841" y="2740304"/>
            <a:ext cx="8544083" cy="32492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IN" altLang="en-US" sz="8800" b="1">
                <a:solidFill>
                  <a:srgbClr val="FFFFFF"/>
                </a:solidFill>
                <a:latin typeface="Poppins" panose="00000800000000000000"/>
                <a:ea typeface="Poppins" panose="00000800000000000000"/>
                <a:cs typeface="Poppins" panose="00000800000000000000"/>
                <a:sym typeface="Poppins" panose="00000800000000000000"/>
              </a:rPr>
              <a:t>THANK YOU</a:t>
            </a:r>
            <a:endParaRPr lang="en-IN" altLang="en-US" sz="8800" b="1">
              <a:solidFill>
                <a:srgbClr val="FFFFFF"/>
              </a:solidFill>
              <a:latin typeface="Poppins" panose="00000800000000000000"/>
              <a:ea typeface="Poppins" panose="00000800000000000000"/>
              <a:cs typeface="Poppins" panose="00000800000000000000"/>
              <a:sym typeface="Poppins" panose="00000800000000000000"/>
            </a:endParaRPr>
          </a:p>
          <a:p>
            <a:pPr marL="0" marR="0" lvl="0" indent="0" algn="l" rtl="0">
              <a:lnSpc>
                <a:spcPct val="120000"/>
              </a:lnSpc>
              <a:spcBef>
                <a:spcPts val="0"/>
              </a:spcBef>
              <a:spcAft>
                <a:spcPts val="0"/>
              </a:spcAft>
              <a:buNone/>
            </a:pPr>
            <a:endParaRPr lang="en-IN" altLang="en-US" sz="8800" b="1">
              <a:solidFill>
                <a:srgbClr val="FFFFFF"/>
              </a:solidFill>
              <a:latin typeface="Poppins" panose="00000800000000000000"/>
              <a:ea typeface="Poppins" panose="00000800000000000000"/>
              <a:cs typeface="Poppins" panose="00000800000000000000"/>
              <a:sym typeface="Poppins" panose="00000800000000000000"/>
            </a:endParaRPr>
          </a:p>
        </p:txBody>
      </p:sp>
      <p:cxnSp>
        <p:nvCxnSpPr>
          <p:cNvPr id="220" name="Google Shape;220;p22"/>
          <p:cNvCxnSpPr/>
          <p:nvPr/>
        </p:nvCxnSpPr>
        <p:spPr>
          <a:xfrm>
            <a:off x="1028700" y="601417"/>
            <a:ext cx="16230600" cy="0"/>
          </a:xfrm>
          <a:prstGeom prst="straightConnector1">
            <a:avLst/>
          </a:prstGeom>
          <a:noFill/>
          <a:ln w="19050" cap="flat" cmpd="sng">
            <a:solidFill>
              <a:srgbClr val="D9D9D9"/>
            </a:solidFill>
            <a:prstDash val="solid"/>
            <a:round/>
            <a:headEnd type="none" w="sm" len="sm"/>
            <a:tailEnd type="none" w="sm" len="sm"/>
          </a:ln>
        </p:spPr>
      </p:cxnSp>
      <p:sp>
        <p:nvSpPr>
          <p:cNvPr id="221" name="Google Shape;221;p22"/>
          <p:cNvSpPr/>
          <p:nvPr/>
        </p:nvSpPr>
        <p:spPr>
          <a:xfrm flipH="1">
            <a:off x="-1811192" y="1427962"/>
            <a:ext cx="9143383" cy="7431077"/>
          </a:xfrm>
          <a:custGeom>
            <a:avLst/>
            <a:gdLst/>
            <a:ahLst/>
            <a:cxnLst/>
            <a:rect l="l" t="t" r="r" b="b"/>
            <a:pathLst>
              <a:path w="9143383" h="7431077" extrusionOk="0">
                <a:moveTo>
                  <a:pt x="9143383" y="0"/>
                </a:moveTo>
                <a:lnTo>
                  <a:pt x="0" y="0"/>
                </a:lnTo>
                <a:lnTo>
                  <a:pt x="0" y="7431076"/>
                </a:lnTo>
                <a:lnTo>
                  <a:pt x="9143383" y="7431076"/>
                </a:lnTo>
                <a:lnTo>
                  <a:pt x="9143383" y="0"/>
                </a:lnTo>
                <a:close/>
              </a:path>
            </a:pathLst>
          </a:custGeom>
          <a:blipFill rotWithShape="1">
            <a:blip r:embed="rId1"/>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nvGrpSpPr>
          <p:cNvPr id="222" name="Google Shape;222;p22"/>
          <p:cNvGrpSpPr/>
          <p:nvPr/>
        </p:nvGrpSpPr>
        <p:grpSpPr>
          <a:xfrm>
            <a:off x="8981917" y="9853606"/>
            <a:ext cx="9995383" cy="433394"/>
            <a:chOff x="0" y="-38100"/>
            <a:chExt cx="2632529" cy="114145"/>
          </a:xfrm>
        </p:grpSpPr>
        <p:sp>
          <p:nvSpPr>
            <p:cNvPr id="223" name="Google Shape;223;p22"/>
            <p:cNvSpPr/>
            <p:nvPr/>
          </p:nvSpPr>
          <p:spPr>
            <a:xfrm>
              <a:off x="0" y="0"/>
              <a:ext cx="2632529" cy="76045"/>
            </a:xfrm>
            <a:custGeom>
              <a:avLst/>
              <a:gdLst/>
              <a:ahLst/>
              <a:cxnLst/>
              <a:rect l="l" t="t" r="r" b="b"/>
              <a:pathLst>
                <a:path w="2632529" h="76045" extrusionOk="0">
                  <a:moveTo>
                    <a:pt x="0" y="0"/>
                  </a:moveTo>
                  <a:lnTo>
                    <a:pt x="2632529" y="0"/>
                  </a:lnTo>
                  <a:lnTo>
                    <a:pt x="2632529" y="76045"/>
                  </a:lnTo>
                  <a:lnTo>
                    <a:pt x="0" y="76045"/>
                  </a:lnTo>
                  <a:close/>
                </a:path>
              </a:pathLst>
            </a:custGeom>
            <a:solidFill>
              <a:srgbClr val="3DCAB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24" name="Google Shape;224;p22"/>
            <p:cNvSpPr txBox="1"/>
            <p:nvPr/>
          </p:nvSpPr>
          <p:spPr>
            <a:xfrm>
              <a:off x="0" y="-38100"/>
              <a:ext cx="2632529" cy="114145"/>
            </a:xfrm>
            <a:prstGeom prst="rect">
              <a:avLst/>
            </a:prstGeom>
            <a:noFill/>
            <a:ln>
              <a:noFill/>
            </a:ln>
          </p:spPr>
          <p:txBody>
            <a:bodyPr spcFirstLastPara="1" wrap="square" lIns="50800" tIns="50800" rIns="50800" bIns="50800" anchor="ctr" anchorCtr="0">
              <a:noAutofit/>
            </a:bodyPr>
            <a:lstStyle/>
            <a:p>
              <a:pPr marL="0" marR="0" lvl="0" indent="0" algn="ctr" rtl="0">
                <a:lnSpc>
                  <a:spcPct val="148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pic>
        <p:nvPicPr>
          <p:cNvPr id="225" name="Google Shape;225;p22" descr="A black and white logo&#10;&#10;Description automatically generated"/>
          <p:cNvPicPr preferRelativeResize="0"/>
          <p:nvPr/>
        </p:nvPicPr>
        <p:blipFill rotWithShape="1">
          <a:blip r:embed="rId2"/>
          <a:srcRect/>
          <a:stretch>
            <a:fillRect/>
          </a:stretch>
        </p:blipFill>
        <p:spPr>
          <a:xfrm>
            <a:off x="15163800" y="8765834"/>
            <a:ext cx="2665950" cy="110206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95" name="Shape 95"/>
        <p:cNvGrpSpPr/>
        <p:nvPr/>
      </p:nvGrpSpPr>
      <p:grpSpPr>
        <a:xfrm>
          <a:off x="0" y="0"/>
          <a:ext cx="0" cy="0"/>
          <a:chOff x="0" y="0"/>
          <a:chExt cx="0" cy="0"/>
        </a:xfrm>
      </p:grpSpPr>
      <p:grpSp>
        <p:nvGrpSpPr>
          <p:cNvPr id="96" name="Google Shape;96;p14"/>
          <p:cNvGrpSpPr/>
          <p:nvPr/>
        </p:nvGrpSpPr>
        <p:grpSpPr>
          <a:xfrm>
            <a:off x="0" y="-316809"/>
            <a:ext cx="18288000" cy="4689136"/>
            <a:chOff x="0" y="-38100"/>
            <a:chExt cx="4816593" cy="1234999"/>
          </a:xfrm>
        </p:grpSpPr>
        <p:sp>
          <p:nvSpPr>
            <p:cNvPr id="97" name="Google Shape;97;p14"/>
            <p:cNvSpPr/>
            <p:nvPr/>
          </p:nvSpPr>
          <p:spPr>
            <a:xfrm>
              <a:off x="0" y="0"/>
              <a:ext cx="4816592" cy="1196899"/>
            </a:xfrm>
            <a:custGeom>
              <a:avLst/>
              <a:gdLst/>
              <a:ahLst/>
              <a:cxnLst/>
              <a:rect l="l" t="t" r="r" b="b"/>
              <a:pathLst>
                <a:path w="4816592" h="1196899" extrusionOk="0">
                  <a:moveTo>
                    <a:pt x="0" y="0"/>
                  </a:moveTo>
                  <a:lnTo>
                    <a:pt x="4816592" y="0"/>
                  </a:lnTo>
                  <a:lnTo>
                    <a:pt x="4816592" y="1196899"/>
                  </a:lnTo>
                  <a:lnTo>
                    <a:pt x="0" y="1196899"/>
                  </a:lnTo>
                  <a:close/>
                </a:path>
              </a:pathLst>
            </a:custGeom>
            <a:solidFill>
              <a:srgbClr val="071C4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8" name="Google Shape;98;p14"/>
            <p:cNvSpPr txBox="1"/>
            <p:nvPr/>
          </p:nvSpPr>
          <p:spPr>
            <a:xfrm>
              <a:off x="0" y="-38100"/>
              <a:ext cx="4816593" cy="1234999"/>
            </a:xfrm>
            <a:prstGeom prst="rect">
              <a:avLst/>
            </a:prstGeom>
            <a:noFill/>
            <a:ln>
              <a:noFill/>
            </a:ln>
          </p:spPr>
          <p:txBody>
            <a:bodyPr spcFirstLastPara="1" wrap="square" lIns="50800" tIns="50800" rIns="50800" bIns="50800" anchor="ctr" anchorCtr="0">
              <a:noAutofit/>
            </a:bodyPr>
            <a:lstStyle/>
            <a:p>
              <a:pPr marL="0" marR="0" lvl="0" indent="0" algn="ctr" rtl="0">
                <a:lnSpc>
                  <a:spcPct val="148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99" name="Google Shape;99;p14"/>
          <p:cNvSpPr txBox="1"/>
          <p:nvPr/>
        </p:nvSpPr>
        <p:spPr>
          <a:xfrm>
            <a:off x="857022" y="4935930"/>
            <a:ext cx="6651996" cy="39703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400">
                <a:solidFill>
                  <a:srgbClr val="101010"/>
                </a:solidFill>
                <a:latin typeface="Poppins" panose="00000800000000000000"/>
                <a:ea typeface="Poppins" panose="00000800000000000000"/>
                <a:cs typeface="Poppins" panose="00000800000000000000"/>
                <a:sym typeface="Poppins" panose="00000800000000000000"/>
              </a:rPr>
              <a:t>Project Overview</a:t>
            </a:r>
            <a:endParaRPr lang="en-US" sz="2400">
              <a:solidFill>
                <a:srgbClr val="101010"/>
              </a:solidFill>
              <a:latin typeface="Poppins" panose="00000800000000000000"/>
              <a:ea typeface="Poppins" panose="00000800000000000000"/>
              <a:cs typeface="Poppins" panose="00000800000000000000"/>
              <a:sym typeface="Poppins" panose="00000800000000000000"/>
            </a:endParaRPr>
          </a:p>
        </p:txBody>
      </p:sp>
      <p:sp>
        <p:nvSpPr>
          <p:cNvPr id="100" name="Google Shape;100;p14"/>
          <p:cNvSpPr txBox="1"/>
          <p:nvPr/>
        </p:nvSpPr>
        <p:spPr>
          <a:xfrm>
            <a:off x="419100" y="5496560"/>
            <a:ext cx="16275685" cy="4205605"/>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None/>
            </a:pPr>
            <a:endParaRPr lang="en-US" sz="1800">
              <a:solidFill>
                <a:srgbClr val="545454"/>
              </a:solidFill>
              <a:latin typeface="Poppins" panose="00000800000000000000"/>
              <a:ea typeface="Poppins" panose="00000800000000000000"/>
              <a:cs typeface="Poppins" panose="00000800000000000000"/>
              <a:sym typeface="Poppins" panose="00000800000000000000"/>
            </a:endParaRPr>
          </a:p>
          <a:p>
            <a:pPr marL="285750" marR="0" lvl="0" indent="-285750" algn="just" rtl="0">
              <a:lnSpc>
                <a:spcPct val="160000"/>
              </a:lnSpc>
              <a:spcBef>
                <a:spcPts val="0"/>
              </a:spcBef>
              <a:spcAft>
                <a:spcPts val="0"/>
              </a:spcAft>
              <a:buFont typeface="Wingdings" panose="05000000000000000000" charset="0"/>
              <a:buChar char="Ø"/>
            </a:pPr>
            <a:r>
              <a:rPr lang="en-US" sz="2400">
                <a:solidFill>
                  <a:srgbClr val="545454"/>
                </a:solidFill>
                <a:latin typeface="Arial" panose="020B0604020202020204" pitchFamily="34" charset="0"/>
                <a:ea typeface="Poppins" panose="00000800000000000000"/>
                <a:cs typeface="Arial" panose="020B0604020202020204" pitchFamily="34" charset="0"/>
                <a:sym typeface="Poppins" panose="00000800000000000000"/>
              </a:rPr>
              <a:t>The project aims to develop a cost-effective Progressive </a:t>
            </a:r>
            <a:r>
              <a:rPr lang="en-IN" altLang="en-US" sz="2400">
                <a:solidFill>
                  <a:srgbClr val="545454"/>
                </a:solidFill>
                <a:latin typeface="Arial" panose="020B0604020202020204" pitchFamily="34" charset="0"/>
                <a:ea typeface="Poppins" panose="00000800000000000000"/>
                <a:cs typeface="Arial" panose="020B0604020202020204" pitchFamily="34" charset="0"/>
                <a:sym typeface="Poppins" panose="00000800000000000000"/>
              </a:rPr>
              <a:t>W</a:t>
            </a:r>
            <a:r>
              <a:rPr lang="en-US" sz="2400">
                <a:solidFill>
                  <a:srgbClr val="545454"/>
                </a:solidFill>
                <a:latin typeface="Arial" panose="020B0604020202020204" pitchFamily="34" charset="0"/>
                <a:ea typeface="Poppins" panose="00000800000000000000"/>
                <a:cs typeface="Arial" panose="020B0604020202020204" pitchFamily="34" charset="0"/>
                <a:sym typeface="Poppins" panose="00000800000000000000"/>
              </a:rPr>
              <a:t>eb Application (PWA) </a:t>
            </a:r>
            <a:r>
              <a:rPr lang="en-IN" altLang="en-US" sz="2400">
                <a:solidFill>
                  <a:srgbClr val="545454"/>
                </a:solidFill>
                <a:latin typeface="Arial" panose="020B0604020202020204" pitchFamily="34" charset="0"/>
                <a:ea typeface="Poppins" panose="00000800000000000000"/>
                <a:cs typeface="Arial" panose="020B0604020202020204" pitchFamily="34" charset="0"/>
                <a:sym typeface="Poppins" panose="00000800000000000000"/>
              </a:rPr>
              <a:t>hence offering</a:t>
            </a:r>
            <a:r>
              <a:rPr lang="en-US" sz="2400">
                <a:solidFill>
                  <a:srgbClr val="545454"/>
                </a:solidFill>
                <a:latin typeface="Arial" panose="020B0604020202020204" pitchFamily="34" charset="0"/>
                <a:ea typeface="Poppins" panose="00000800000000000000"/>
                <a:cs typeface="Arial" panose="020B0604020202020204" pitchFamily="34" charset="0"/>
                <a:sym typeface="Poppins" panose="00000800000000000000"/>
              </a:rPr>
              <a:t> a seamless learning experience, specifically catering to users with connectivity and storage.</a:t>
            </a:r>
            <a:endParaRPr lang="en-US" sz="2400">
              <a:solidFill>
                <a:srgbClr val="545454"/>
              </a:solidFill>
              <a:latin typeface="Arial" panose="020B0604020202020204" pitchFamily="34" charset="0"/>
              <a:ea typeface="Poppins" panose="00000800000000000000"/>
              <a:cs typeface="Arial" panose="020B0604020202020204" pitchFamily="34" charset="0"/>
              <a:sym typeface="Poppins" panose="00000800000000000000"/>
            </a:endParaRPr>
          </a:p>
          <a:p>
            <a:pPr marL="285750" marR="0" lvl="0" indent="-285750" algn="just" rtl="0">
              <a:lnSpc>
                <a:spcPct val="160000"/>
              </a:lnSpc>
              <a:spcBef>
                <a:spcPts val="0"/>
              </a:spcBef>
              <a:spcAft>
                <a:spcPts val="0"/>
              </a:spcAft>
              <a:buFont typeface="Wingdings" panose="05000000000000000000" charset="0"/>
              <a:buChar char="Ø"/>
            </a:pPr>
            <a:r>
              <a:rPr lang="en-US" sz="2400">
                <a:solidFill>
                  <a:srgbClr val="545454"/>
                </a:solidFill>
                <a:latin typeface="Arial" panose="020B0604020202020204" pitchFamily="34" charset="0"/>
                <a:ea typeface="Poppins" panose="00000800000000000000"/>
                <a:cs typeface="Arial" panose="020B0604020202020204" pitchFamily="34" charset="0"/>
                <a:sym typeface="Poppins" panose="00000800000000000000"/>
              </a:rPr>
              <a:t>It serves as a global </a:t>
            </a:r>
            <a:r>
              <a:rPr lang="en-IN" altLang="en-US" sz="2400">
                <a:solidFill>
                  <a:srgbClr val="545454"/>
                </a:solidFill>
                <a:latin typeface="Arial" panose="020B0604020202020204" pitchFamily="34" charset="0"/>
                <a:ea typeface="Poppins" panose="00000800000000000000"/>
                <a:cs typeface="Arial" panose="020B0604020202020204" pitchFamily="34" charset="0"/>
                <a:sym typeface="Poppins" panose="00000800000000000000"/>
              </a:rPr>
              <a:t>connectivity</a:t>
            </a:r>
            <a:r>
              <a:rPr lang="en-US" sz="2400">
                <a:solidFill>
                  <a:srgbClr val="545454"/>
                </a:solidFill>
                <a:latin typeface="Arial" panose="020B0604020202020204" pitchFamily="34" charset="0"/>
                <a:ea typeface="Poppins" panose="00000800000000000000"/>
                <a:cs typeface="Arial" panose="020B0604020202020204" pitchFamily="34" charset="0"/>
                <a:sym typeface="Poppins" panose="00000800000000000000"/>
              </a:rPr>
              <a:t> for educators, offering diverse lessons beyond traditional curricula to foster critical thinking. </a:t>
            </a:r>
            <a:endParaRPr lang="en-US" sz="2400">
              <a:solidFill>
                <a:srgbClr val="545454"/>
              </a:solidFill>
              <a:latin typeface="Arial" panose="020B0604020202020204" pitchFamily="34" charset="0"/>
              <a:ea typeface="Poppins" panose="00000800000000000000"/>
              <a:cs typeface="Arial" panose="020B0604020202020204" pitchFamily="34" charset="0"/>
              <a:sym typeface="Poppins" panose="00000800000000000000"/>
            </a:endParaRPr>
          </a:p>
          <a:p>
            <a:pPr marL="285750" marR="0" lvl="0" indent="-285750" algn="just" rtl="0">
              <a:lnSpc>
                <a:spcPct val="160000"/>
              </a:lnSpc>
              <a:spcBef>
                <a:spcPts val="0"/>
              </a:spcBef>
              <a:spcAft>
                <a:spcPts val="0"/>
              </a:spcAft>
              <a:buFont typeface="Wingdings" panose="05000000000000000000" charset="0"/>
              <a:buChar char="Ø"/>
            </a:pPr>
            <a:r>
              <a:rPr lang="en-US" sz="2400">
                <a:solidFill>
                  <a:srgbClr val="545454"/>
                </a:solidFill>
                <a:latin typeface="Arial" panose="020B0604020202020204" pitchFamily="34" charset="0"/>
                <a:ea typeface="Poppins" panose="00000800000000000000"/>
                <a:cs typeface="Arial" panose="020B0604020202020204" pitchFamily="34" charset="0"/>
                <a:sym typeface="Poppins" panose="00000800000000000000"/>
              </a:rPr>
              <a:t>Key features include device compatibility, global collaboration, simulators, a user-friendly interface, and continuous improvement based on feedback.</a:t>
            </a:r>
            <a:endParaRPr lang="en-US" sz="2400">
              <a:solidFill>
                <a:srgbClr val="545454"/>
              </a:solidFill>
              <a:latin typeface="Arial" panose="020B0604020202020204" pitchFamily="34" charset="0"/>
              <a:ea typeface="Poppins" panose="00000800000000000000"/>
              <a:cs typeface="Arial" panose="020B0604020202020204" pitchFamily="34" charset="0"/>
              <a:sym typeface="Poppins" panose="00000800000000000000"/>
            </a:endParaRPr>
          </a:p>
          <a:p>
            <a:pPr marL="0" marR="0" lvl="0" indent="0" algn="just" rtl="0">
              <a:lnSpc>
                <a:spcPct val="160000"/>
              </a:lnSpc>
              <a:spcBef>
                <a:spcPts val="0"/>
              </a:spcBef>
              <a:spcAft>
                <a:spcPts val="0"/>
              </a:spcAft>
              <a:buFont typeface="Wingdings" panose="05000000000000000000" charset="0"/>
              <a:buChar char="Ø"/>
            </a:pPr>
            <a:r>
              <a:rPr lang="en-US" sz="2400">
                <a:solidFill>
                  <a:srgbClr val="545454"/>
                </a:solidFill>
                <a:latin typeface="Arial" panose="020B0604020202020204" pitchFamily="34" charset="0"/>
                <a:ea typeface="Poppins" panose="00000800000000000000"/>
                <a:cs typeface="Arial" panose="020B0604020202020204" pitchFamily="34" charset="0"/>
                <a:sym typeface="Poppins" panose="00000800000000000000"/>
              </a:rPr>
              <a:t> </a:t>
            </a:r>
            <a:r>
              <a:rPr lang="en-IN" altLang="en-US" sz="2400">
                <a:solidFill>
                  <a:srgbClr val="545454"/>
                </a:solidFill>
                <a:latin typeface="Arial" panose="020B0604020202020204" pitchFamily="34" charset="0"/>
                <a:ea typeface="Poppins" panose="00000800000000000000"/>
                <a:cs typeface="Arial" panose="020B0604020202020204" pitchFamily="34" charset="0"/>
                <a:sym typeface="Poppins" panose="00000800000000000000"/>
              </a:rPr>
              <a:t>Our main goal is to overcome the educational system drawbacks like high cost and limited research options.</a:t>
            </a:r>
            <a:endParaRPr lang="en-IN" altLang="en-US" sz="2400">
              <a:solidFill>
                <a:srgbClr val="545454"/>
              </a:solidFill>
              <a:latin typeface="Arial" panose="020B0604020202020204" pitchFamily="34" charset="0"/>
              <a:ea typeface="Poppins" panose="00000800000000000000"/>
              <a:cs typeface="Arial" panose="020B0604020202020204" pitchFamily="34" charset="0"/>
              <a:sym typeface="Poppins" panose="00000800000000000000"/>
            </a:endParaRPr>
          </a:p>
        </p:txBody>
      </p:sp>
      <p:sp>
        <p:nvSpPr>
          <p:cNvPr id="101" name="Google Shape;101;p14"/>
          <p:cNvSpPr txBox="1"/>
          <p:nvPr/>
        </p:nvSpPr>
        <p:spPr>
          <a:xfrm>
            <a:off x="1544727" y="2546276"/>
            <a:ext cx="4668112" cy="9048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600" b="1">
                <a:solidFill>
                  <a:srgbClr val="FFFFFF"/>
                </a:solidFill>
                <a:latin typeface="Poppins" panose="00000800000000000000"/>
                <a:ea typeface="Poppins" panose="00000800000000000000"/>
                <a:cs typeface="Poppins" panose="00000800000000000000"/>
                <a:sym typeface="Poppins" panose="00000800000000000000"/>
              </a:rPr>
              <a:t>Introduction</a:t>
            </a:r>
            <a:endParaRPr lang="en-US" sz="5600" b="1">
              <a:solidFill>
                <a:srgbClr val="FFFFFF"/>
              </a:solidFill>
              <a:latin typeface="Poppins" panose="00000800000000000000"/>
              <a:ea typeface="Poppins" panose="00000800000000000000"/>
              <a:cs typeface="Poppins" panose="00000800000000000000"/>
              <a:sym typeface="Poppins" panose="00000800000000000000"/>
            </a:endParaRPr>
          </a:p>
        </p:txBody>
      </p:sp>
      <p:sp>
        <p:nvSpPr>
          <p:cNvPr id="102" name="Google Shape;102;p14"/>
          <p:cNvSpPr/>
          <p:nvPr/>
        </p:nvSpPr>
        <p:spPr>
          <a:xfrm>
            <a:off x="13786888" y="629992"/>
            <a:ext cx="6267753" cy="5093974"/>
          </a:xfrm>
          <a:custGeom>
            <a:avLst/>
            <a:gdLst/>
            <a:ahLst/>
            <a:cxnLst/>
            <a:rect l="l" t="t" r="r" b="b"/>
            <a:pathLst>
              <a:path w="6267753" h="5093974" extrusionOk="0">
                <a:moveTo>
                  <a:pt x="0" y="0"/>
                </a:moveTo>
                <a:lnTo>
                  <a:pt x="6267752" y="0"/>
                </a:lnTo>
                <a:lnTo>
                  <a:pt x="6267752" y="5093973"/>
                </a:lnTo>
                <a:lnTo>
                  <a:pt x="0" y="5093973"/>
                </a:lnTo>
                <a:lnTo>
                  <a:pt x="0" y="0"/>
                </a:lnTo>
                <a:close/>
              </a:path>
            </a:pathLst>
          </a:custGeom>
          <a:blipFill rotWithShape="1">
            <a:blip r:embed="rId1"/>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nvGrpSpPr>
          <p:cNvPr id="103" name="Google Shape;103;p14"/>
          <p:cNvGrpSpPr/>
          <p:nvPr/>
        </p:nvGrpSpPr>
        <p:grpSpPr>
          <a:xfrm>
            <a:off x="0" y="4111081"/>
            <a:ext cx="6212838" cy="433394"/>
            <a:chOff x="0" y="-38100"/>
            <a:chExt cx="1636303" cy="114145"/>
          </a:xfrm>
        </p:grpSpPr>
        <p:sp>
          <p:nvSpPr>
            <p:cNvPr id="104" name="Google Shape;104;p14"/>
            <p:cNvSpPr/>
            <p:nvPr/>
          </p:nvSpPr>
          <p:spPr>
            <a:xfrm>
              <a:off x="0" y="0"/>
              <a:ext cx="1636303" cy="76045"/>
            </a:xfrm>
            <a:custGeom>
              <a:avLst/>
              <a:gdLst/>
              <a:ahLst/>
              <a:cxnLst/>
              <a:rect l="l" t="t" r="r" b="b"/>
              <a:pathLst>
                <a:path w="1636303" h="76045" extrusionOk="0">
                  <a:moveTo>
                    <a:pt x="0" y="0"/>
                  </a:moveTo>
                  <a:lnTo>
                    <a:pt x="1636303" y="0"/>
                  </a:lnTo>
                  <a:lnTo>
                    <a:pt x="1636303" y="76045"/>
                  </a:lnTo>
                  <a:lnTo>
                    <a:pt x="0" y="76045"/>
                  </a:lnTo>
                  <a:close/>
                </a:path>
              </a:pathLst>
            </a:custGeom>
            <a:solidFill>
              <a:srgbClr val="3DCAB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5" name="Google Shape;105;p14"/>
            <p:cNvSpPr txBox="1"/>
            <p:nvPr/>
          </p:nvSpPr>
          <p:spPr>
            <a:xfrm>
              <a:off x="0" y="-38100"/>
              <a:ext cx="1636303" cy="114145"/>
            </a:xfrm>
            <a:prstGeom prst="rect">
              <a:avLst/>
            </a:prstGeom>
            <a:noFill/>
            <a:ln>
              <a:noFill/>
            </a:ln>
          </p:spPr>
          <p:txBody>
            <a:bodyPr spcFirstLastPara="1" wrap="square" lIns="50800" tIns="50800" rIns="50800" bIns="50800" anchor="ctr" anchorCtr="0">
              <a:noAutofit/>
            </a:bodyPr>
            <a:lstStyle/>
            <a:p>
              <a:pPr marL="0" marR="0" lvl="0" indent="0" algn="ctr" rtl="0">
                <a:lnSpc>
                  <a:spcPct val="148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pic>
        <p:nvPicPr>
          <p:cNvPr id="106" name="Google Shape;106;p14" descr="A black and white logo&#10;&#10;Description automatically generated"/>
          <p:cNvPicPr preferRelativeResize="0"/>
          <p:nvPr/>
        </p:nvPicPr>
        <p:blipFill rotWithShape="1">
          <a:blip r:embed="rId2"/>
          <a:srcRect/>
          <a:stretch>
            <a:fillRect/>
          </a:stretch>
        </p:blipFill>
        <p:spPr>
          <a:xfrm>
            <a:off x="14681725" y="155234"/>
            <a:ext cx="2665950" cy="110206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10" name="Shape 110"/>
        <p:cNvGrpSpPr/>
        <p:nvPr/>
      </p:nvGrpSpPr>
      <p:grpSpPr>
        <a:xfrm>
          <a:off x="0" y="0"/>
          <a:ext cx="0" cy="0"/>
          <a:chOff x="0" y="0"/>
          <a:chExt cx="0" cy="0"/>
        </a:xfrm>
      </p:grpSpPr>
      <p:cxnSp>
        <p:nvCxnSpPr>
          <p:cNvPr id="111" name="Google Shape;111;p15"/>
          <p:cNvCxnSpPr/>
          <p:nvPr/>
        </p:nvCxnSpPr>
        <p:spPr>
          <a:xfrm>
            <a:off x="1028700" y="601417"/>
            <a:ext cx="16230600" cy="0"/>
          </a:xfrm>
          <a:prstGeom prst="straightConnector1">
            <a:avLst/>
          </a:prstGeom>
          <a:noFill/>
          <a:ln w="19050" cap="flat" cmpd="sng">
            <a:solidFill>
              <a:srgbClr val="D9D9D9"/>
            </a:solidFill>
            <a:prstDash val="solid"/>
            <a:round/>
            <a:headEnd type="none" w="sm" len="sm"/>
            <a:tailEnd type="none" w="sm" len="sm"/>
          </a:ln>
        </p:spPr>
      </p:cxnSp>
      <p:grpSp>
        <p:nvGrpSpPr>
          <p:cNvPr id="112" name="Google Shape;112;p15"/>
          <p:cNvGrpSpPr/>
          <p:nvPr/>
        </p:nvGrpSpPr>
        <p:grpSpPr>
          <a:xfrm>
            <a:off x="0" y="-144661"/>
            <a:ext cx="7352672" cy="10431661"/>
            <a:chOff x="0" y="-38100"/>
            <a:chExt cx="1936506" cy="2747433"/>
          </a:xfrm>
        </p:grpSpPr>
        <p:sp>
          <p:nvSpPr>
            <p:cNvPr id="113" name="Google Shape;113;p15"/>
            <p:cNvSpPr/>
            <p:nvPr/>
          </p:nvSpPr>
          <p:spPr>
            <a:xfrm>
              <a:off x="0" y="0"/>
              <a:ext cx="1936506" cy="2709333"/>
            </a:xfrm>
            <a:custGeom>
              <a:avLst/>
              <a:gdLst/>
              <a:ahLst/>
              <a:cxnLst/>
              <a:rect l="l" t="t" r="r" b="b"/>
              <a:pathLst>
                <a:path w="1936506" h="2709333" extrusionOk="0">
                  <a:moveTo>
                    <a:pt x="0" y="0"/>
                  </a:moveTo>
                  <a:lnTo>
                    <a:pt x="1936506" y="0"/>
                  </a:lnTo>
                  <a:lnTo>
                    <a:pt x="1936506" y="2709333"/>
                  </a:lnTo>
                  <a:lnTo>
                    <a:pt x="0" y="2709333"/>
                  </a:lnTo>
                  <a:close/>
                </a:path>
              </a:pathLst>
            </a:custGeom>
            <a:solidFill>
              <a:srgbClr val="071C4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4" name="Google Shape;114;p15"/>
            <p:cNvSpPr txBox="1"/>
            <p:nvPr/>
          </p:nvSpPr>
          <p:spPr>
            <a:xfrm>
              <a:off x="0" y="-38100"/>
              <a:ext cx="1936506"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8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15"/>
          <p:cNvSpPr/>
          <p:nvPr/>
        </p:nvSpPr>
        <p:spPr>
          <a:xfrm>
            <a:off x="-1589731" y="7183004"/>
            <a:ext cx="6267753" cy="5093974"/>
          </a:xfrm>
          <a:custGeom>
            <a:avLst/>
            <a:gdLst/>
            <a:ahLst/>
            <a:cxnLst/>
            <a:rect l="l" t="t" r="r" b="b"/>
            <a:pathLst>
              <a:path w="6267753" h="5093974" extrusionOk="0">
                <a:moveTo>
                  <a:pt x="0" y="0"/>
                </a:moveTo>
                <a:lnTo>
                  <a:pt x="6267753" y="0"/>
                </a:lnTo>
                <a:lnTo>
                  <a:pt x="6267753" y="5093973"/>
                </a:lnTo>
                <a:lnTo>
                  <a:pt x="0" y="5093973"/>
                </a:lnTo>
                <a:lnTo>
                  <a:pt x="0" y="0"/>
                </a:lnTo>
                <a:close/>
              </a:path>
            </a:pathLst>
          </a:custGeom>
          <a:blipFill rotWithShape="1">
            <a:blip r:embed="rId1"/>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6" name="Google Shape;116;p15"/>
          <p:cNvSpPr txBox="1"/>
          <p:nvPr/>
        </p:nvSpPr>
        <p:spPr>
          <a:xfrm>
            <a:off x="985585" y="952500"/>
            <a:ext cx="5764685" cy="257820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600" b="1">
                <a:solidFill>
                  <a:srgbClr val="FFFFFF"/>
                </a:solidFill>
                <a:latin typeface="Poppins" panose="00000800000000000000"/>
                <a:ea typeface="Poppins" panose="00000800000000000000"/>
                <a:cs typeface="Poppins" panose="00000800000000000000"/>
                <a:sym typeface="Poppins" panose="00000800000000000000"/>
              </a:rPr>
              <a:t>Target Users and market selection</a:t>
            </a:r>
            <a:endParaRPr lang="en-US" sz="5600" b="1">
              <a:solidFill>
                <a:srgbClr val="FFFFFF"/>
              </a:solidFill>
              <a:latin typeface="Poppins" panose="00000800000000000000"/>
              <a:ea typeface="Poppins" panose="00000800000000000000"/>
              <a:cs typeface="Poppins" panose="00000800000000000000"/>
              <a:sym typeface="Poppins" panose="00000800000000000000"/>
            </a:endParaRPr>
          </a:p>
        </p:txBody>
      </p:sp>
      <p:grpSp>
        <p:nvGrpSpPr>
          <p:cNvPr id="117" name="Google Shape;117;p15"/>
          <p:cNvGrpSpPr/>
          <p:nvPr/>
        </p:nvGrpSpPr>
        <p:grpSpPr>
          <a:xfrm>
            <a:off x="0" y="-144661"/>
            <a:ext cx="6212838" cy="433394"/>
            <a:chOff x="0" y="-38100"/>
            <a:chExt cx="1636303" cy="114145"/>
          </a:xfrm>
        </p:grpSpPr>
        <p:sp>
          <p:nvSpPr>
            <p:cNvPr id="118" name="Google Shape;118;p15"/>
            <p:cNvSpPr/>
            <p:nvPr/>
          </p:nvSpPr>
          <p:spPr>
            <a:xfrm>
              <a:off x="0" y="0"/>
              <a:ext cx="1636303" cy="76045"/>
            </a:xfrm>
            <a:custGeom>
              <a:avLst/>
              <a:gdLst/>
              <a:ahLst/>
              <a:cxnLst/>
              <a:rect l="l" t="t" r="r" b="b"/>
              <a:pathLst>
                <a:path w="1636303" h="76045" extrusionOk="0">
                  <a:moveTo>
                    <a:pt x="0" y="0"/>
                  </a:moveTo>
                  <a:lnTo>
                    <a:pt x="1636303" y="0"/>
                  </a:lnTo>
                  <a:lnTo>
                    <a:pt x="1636303" y="76045"/>
                  </a:lnTo>
                  <a:lnTo>
                    <a:pt x="0" y="76045"/>
                  </a:lnTo>
                  <a:close/>
                </a:path>
              </a:pathLst>
            </a:custGeom>
            <a:solidFill>
              <a:srgbClr val="3DCAB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9" name="Google Shape;119;p15"/>
            <p:cNvSpPr txBox="1"/>
            <p:nvPr/>
          </p:nvSpPr>
          <p:spPr>
            <a:xfrm>
              <a:off x="0" y="-38100"/>
              <a:ext cx="1636303" cy="114145"/>
            </a:xfrm>
            <a:prstGeom prst="rect">
              <a:avLst/>
            </a:prstGeom>
            <a:noFill/>
            <a:ln>
              <a:noFill/>
            </a:ln>
          </p:spPr>
          <p:txBody>
            <a:bodyPr spcFirstLastPara="1" wrap="square" lIns="50800" tIns="50800" rIns="50800" bIns="50800" anchor="ctr" anchorCtr="0">
              <a:noAutofit/>
            </a:bodyPr>
            <a:lstStyle/>
            <a:p>
              <a:pPr marL="0" marR="0" lvl="0" indent="0" algn="ctr" rtl="0">
                <a:lnSpc>
                  <a:spcPct val="148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20" name="Google Shape;120;p15"/>
          <p:cNvSpPr txBox="1"/>
          <p:nvPr/>
        </p:nvSpPr>
        <p:spPr>
          <a:xfrm>
            <a:off x="985585" y="3701415"/>
            <a:ext cx="5184138" cy="1447191"/>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800">
                <a:solidFill>
                  <a:srgbClr val="D9D9D9"/>
                </a:solidFill>
                <a:latin typeface="Poppins" panose="00000800000000000000"/>
                <a:ea typeface="Poppins" panose="00000800000000000000"/>
                <a:cs typeface="Poppins" panose="00000800000000000000"/>
                <a:sym typeface="Poppins" panose="00000800000000000000"/>
              </a:rPr>
              <a:t>Presentations are communication tools that can be used as lectures, speeches, reports, and more. It all depends on the purpose of your presentation.</a:t>
            </a:r>
            <a:endParaRPr lang="en-US" sz="1800">
              <a:solidFill>
                <a:srgbClr val="D9D9D9"/>
              </a:solidFill>
              <a:latin typeface="Poppins" panose="00000800000000000000"/>
              <a:ea typeface="Poppins" panose="00000800000000000000"/>
              <a:cs typeface="Poppins" panose="00000800000000000000"/>
              <a:sym typeface="Poppins" panose="00000800000000000000"/>
            </a:endParaRPr>
          </a:p>
        </p:txBody>
      </p:sp>
      <p:sp>
        <p:nvSpPr>
          <p:cNvPr id="121" name="Google Shape;121;p15"/>
          <p:cNvSpPr txBox="1"/>
          <p:nvPr/>
        </p:nvSpPr>
        <p:spPr>
          <a:xfrm>
            <a:off x="7807908" y="1421971"/>
            <a:ext cx="9451392" cy="703398"/>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800">
                <a:solidFill>
                  <a:schemeClr val="dk1"/>
                </a:solidFill>
                <a:latin typeface="Poppins" panose="00000800000000000000"/>
                <a:ea typeface="Poppins" panose="00000800000000000000"/>
                <a:cs typeface="Poppins" panose="00000800000000000000"/>
                <a:sym typeface="Poppins" panose="00000800000000000000"/>
              </a:rPr>
              <a:t>Presentations are communication tools that can be used as lectures, speeches, reports, and more. It all depends on the purpose of your presentation.</a:t>
            </a:r>
            <a:endParaRPr lang="en-US" sz="1800">
              <a:solidFill>
                <a:schemeClr val="dk1"/>
              </a:solidFill>
              <a:latin typeface="Poppins" panose="00000800000000000000"/>
              <a:ea typeface="Poppins" panose="00000800000000000000"/>
              <a:cs typeface="Poppins" panose="00000800000000000000"/>
              <a:sym typeface="Poppins" panose="00000800000000000000"/>
            </a:endParaRPr>
          </a:p>
        </p:txBody>
      </p:sp>
      <p:pic>
        <p:nvPicPr>
          <p:cNvPr id="122" name="Google Shape;122;p15" descr="A black and white logo&#10;&#10;Description automatically generated"/>
          <p:cNvPicPr preferRelativeResize="0"/>
          <p:nvPr/>
        </p:nvPicPr>
        <p:blipFill rotWithShape="1">
          <a:blip r:embed="rId2"/>
          <a:srcRect/>
          <a:stretch>
            <a:fillRect/>
          </a:stretch>
        </p:blipFill>
        <p:spPr>
          <a:xfrm>
            <a:off x="838200" y="8692222"/>
            <a:ext cx="2665950" cy="1102066"/>
          </a:xfrm>
          <a:prstGeom prst="rect">
            <a:avLst/>
          </a:prstGeom>
          <a:noFill/>
          <a:ln>
            <a:noFill/>
          </a:ln>
        </p:spPr>
      </p:pic>
      <p:sp>
        <p:nvSpPr>
          <p:cNvPr id="1" name="Text Box 0"/>
          <p:cNvSpPr txBox="1"/>
          <p:nvPr/>
        </p:nvSpPr>
        <p:spPr>
          <a:xfrm>
            <a:off x="7807960" y="2710815"/>
            <a:ext cx="9578340" cy="6932295"/>
          </a:xfrm>
          <a:prstGeom prst="rect">
            <a:avLst/>
          </a:prstGeom>
          <a:noFill/>
        </p:spPr>
        <p:txBody>
          <a:bodyPr wrap="square" rtlCol="0">
            <a:noAutofit/>
          </a:bodyPr>
          <a:p>
            <a:pPr marL="457200" indent="-457200">
              <a:buAutoNum type="arabicPeriod"/>
            </a:pPr>
            <a:r>
              <a:rPr lang="en-IN" altLang="en-US" sz="2000" b="1" u="sng"/>
              <a:t>Primary Targets</a:t>
            </a:r>
            <a:r>
              <a:rPr lang="en-IN" altLang="en-US" sz="2000" u="sng"/>
              <a:t> :</a:t>
            </a:r>
            <a:endParaRPr lang="en-IN" altLang="en-US" sz="2000" u="sng"/>
          </a:p>
          <a:p>
            <a:pPr marL="914400" lvl="1" indent="-457200">
              <a:buFont typeface="Arial" panose="020B0604020202020204" pitchFamily="34" charset="0"/>
              <a:buChar char="•"/>
            </a:pPr>
            <a:r>
              <a:rPr lang="en-IN" altLang="en-US" sz="2000">
                <a:sym typeface="+mn-ea"/>
              </a:rPr>
              <a:t>Students from grade 6 and above</a:t>
            </a:r>
            <a:endParaRPr lang="en-IN" altLang="en-US" sz="2000"/>
          </a:p>
          <a:p>
            <a:pPr marL="914400" lvl="1" indent="-457200">
              <a:buFont typeface="Arial" panose="020B0604020202020204" pitchFamily="34" charset="0"/>
              <a:buChar char="•"/>
            </a:pPr>
            <a:r>
              <a:rPr lang="en-IN" altLang="en-US" sz="2000">
                <a:sym typeface="+mn-ea"/>
              </a:rPr>
              <a:t>Novice and Experienced teachers</a:t>
            </a:r>
            <a:endParaRPr lang="en-IN" altLang="en-US" sz="2000"/>
          </a:p>
          <a:p>
            <a:pPr marL="914400" lvl="1" indent="-457200">
              <a:buFont typeface="Arial" panose="020B0604020202020204" pitchFamily="34" charset="0"/>
              <a:buChar char="•"/>
            </a:pPr>
            <a:r>
              <a:rPr lang="en-IN" altLang="en-US" sz="2000">
                <a:sym typeface="+mn-ea"/>
              </a:rPr>
              <a:t>NGO’s</a:t>
            </a:r>
            <a:endParaRPr lang="en-IN" altLang="en-US" sz="2000"/>
          </a:p>
          <a:p>
            <a:pPr marL="914400" lvl="1" indent="-457200">
              <a:buFont typeface="Arial" panose="020B0604020202020204" pitchFamily="34" charset="0"/>
              <a:buChar char="•"/>
            </a:pPr>
            <a:r>
              <a:rPr lang="en-IN" altLang="en-US" sz="2000">
                <a:sym typeface="+mn-ea"/>
              </a:rPr>
              <a:t>Government Schools</a:t>
            </a:r>
            <a:endParaRPr lang="en-IN" altLang="en-US" sz="2000" u="sng"/>
          </a:p>
          <a:p>
            <a:pPr marL="457200" indent="-457200">
              <a:buAutoNum type="arabicPeriod"/>
            </a:pPr>
            <a:endParaRPr lang="en-IN" altLang="en-US" sz="2000" u="sng"/>
          </a:p>
          <a:p>
            <a:pPr marL="457200" indent="-457200">
              <a:buAutoNum type="arabicPeriod"/>
            </a:pPr>
            <a:r>
              <a:rPr lang="en-IN" altLang="en-US" sz="2000" b="1" u="sng"/>
              <a:t>Geopgraphic Focus </a:t>
            </a:r>
            <a:r>
              <a:rPr lang="en-IN" altLang="en-US" sz="2000" u="sng"/>
              <a:t>:</a:t>
            </a:r>
            <a:endParaRPr lang="en-IN" altLang="en-US" sz="2000" u="sng"/>
          </a:p>
          <a:p>
            <a:pPr marL="914400" lvl="1" indent="-457200">
              <a:buFont typeface="Arial" panose="020B0604020202020204" pitchFamily="34" charset="0"/>
              <a:buChar char="•"/>
            </a:pPr>
            <a:r>
              <a:rPr lang="en-IN" altLang="en-US" sz="2000"/>
              <a:t>Urban Areas</a:t>
            </a:r>
            <a:endParaRPr lang="en-IN" altLang="en-US" sz="2000"/>
          </a:p>
          <a:p>
            <a:pPr marL="914400" lvl="1" indent="-457200">
              <a:buFont typeface="Arial" panose="020B0604020202020204" pitchFamily="34" charset="0"/>
              <a:buChar char="•"/>
            </a:pPr>
            <a:r>
              <a:rPr lang="en-IN" altLang="en-US" sz="2000"/>
              <a:t>Rural Areas</a:t>
            </a:r>
            <a:endParaRPr lang="en-IN" altLang="en-US" sz="2000"/>
          </a:p>
          <a:p>
            <a:pPr marL="457200" indent="-457200">
              <a:buAutoNum type="arabicPeriod"/>
            </a:pPr>
            <a:endParaRPr lang="en-IN" altLang="en-US" sz="2000" u="sng"/>
          </a:p>
          <a:p>
            <a:pPr marL="457200" indent="-457200">
              <a:buAutoNum type="arabicPeriod"/>
            </a:pPr>
            <a:endParaRPr lang="en-IN" altLang="en-US" sz="2000" u="sng"/>
          </a:p>
          <a:p>
            <a:pPr marL="457200" indent="-457200">
              <a:buAutoNum type="arabicPeriod"/>
            </a:pPr>
            <a:r>
              <a:rPr lang="en-IN" altLang="en-US" sz="2000" b="1" u="sng"/>
              <a:t>Behavioural Focus</a:t>
            </a:r>
            <a:r>
              <a:rPr lang="en-IN" altLang="en-US" sz="2000" u="sng"/>
              <a:t> :</a:t>
            </a:r>
            <a:endParaRPr lang="en-IN" altLang="en-US" sz="2000" u="sng"/>
          </a:p>
          <a:p>
            <a:pPr marL="914400" lvl="1" indent="-457200">
              <a:buFont typeface="Arial" panose="020B0604020202020204" pitchFamily="34" charset="0"/>
              <a:buChar char="•"/>
            </a:pPr>
            <a:r>
              <a:rPr lang="en-IN" altLang="en-US" sz="2000"/>
              <a:t>Self Paced Learners</a:t>
            </a:r>
            <a:endParaRPr lang="en-IN" altLang="en-US" sz="2000"/>
          </a:p>
          <a:p>
            <a:pPr marL="914400" lvl="1" indent="-457200">
              <a:buFont typeface="Arial" panose="020B0604020202020204" pitchFamily="34" charset="0"/>
              <a:buChar char="•"/>
            </a:pPr>
            <a:r>
              <a:rPr lang="en-IN" altLang="en-US" sz="2000"/>
              <a:t>Community driven learners</a:t>
            </a:r>
            <a:endParaRPr lang="en-IN" altLang="en-US" sz="2000"/>
          </a:p>
          <a:p>
            <a:pPr marL="914400" lvl="1" indent="-457200">
              <a:buFont typeface="Arial" panose="020B0604020202020204" pitchFamily="34" charset="0"/>
              <a:buChar char="•"/>
            </a:pPr>
            <a:r>
              <a:rPr lang="en-IN" altLang="en-US" sz="2000"/>
              <a:t>Experienced teachers who wish to give back to the society</a:t>
            </a:r>
            <a:endParaRPr lang="en-IN" altLang="en-US" sz="2000"/>
          </a:p>
          <a:p>
            <a:pPr marL="914400" lvl="1" indent="-457200">
              <a:buFont typeface="Arial" panose="020B0604020202020204" pitchFamily="34" charset="0"/>
              <a:buChar char="•"/>
            </a:pPr>
            <a:r>
              <a:rPr lang="en-IN" altLang="en-US" sz="2000"/>
              <a:t>Novice Teachers</a:t>
            </a:r>
            <a:endParaRPr lang="en-IN" altLang="en-US" sz="2000" u="sng"/>
          </a:p>
          <a:p>
            <a:pPr marL="0" indent="0">
              <a:buNone/>
            </a:pPr>
            <a:endParaRPr lang="en-IN" altLang="en-US" sz="2000"/>
          </a:p>
          <a:p>
            <a:pPr marL="914400" lvl="1" indent="-457200">
              <a:buFont typeface="Arial" panose="020B0604020202020204" pitchFamily="34" charset="0"/>
              <a:buChar char="•"/>
            </a:pPr>
            <a:endParaRPr lang="en-IN" altLang="en-US" sz="2000"/>
          </a:p>
          <a:p>
            <a:pPr marL="914400" lvl="1" indent="-457200">
              <a:buFont typeface="Arial" panose="020B0604020202020204" pitchFamily="34" charset="0"/>
              <a:buChar char="•"/>
            </a:pPr>
            <a:endParaRPr lang="en-IN" altLang="en-US" sz="2000"/>
          </a:p>
          <a:p>
            <a:pPr marL="457200" lvl="1" indent="0">
              <a:buFont typeface="Arial" panose="020B0604020202020204" pitchFamily="34" charset="0"/>
              <a:buNone/>
            </a:pPr>
            <a:endParaRPr lang="en-IN" altLang="en-US" sz="2000"/>
          </a:p>
          <a:p>
            <a:pPr marL="457200" lvl="1" indent="0">
              <a:buFont typeface="Arial" panose="020B0604020202020204" pitchFamily="34" charset="0"/>
              <a:buNone/>
            </a:pPr>
            <a:endParaRPr lang="en-IN" altLang="en-US" sz="2000"/>
          </a:p>
          <a:p>
            <a:pPr marL="457200" lvl="1" indent="0">
              <a:buFont typeface="Arial" panose="020B0604020202020204" pitchFamily="34" charset="0"/>
              <a:buNone/>
            </a:pPr>
            <a:endParaRPr lang="en-IN" altLang="en-US" sz="2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26" name="Shape 126"/>
        <p:cNvGrpSpPr/>
        <p:nvPr/>
      </p:nvGrpSpPr>
      <p:grpSpPr>
        <a:xfrm>
          <a:off x="0" y="0"/>
          <a:ext cx="0" cy="0"/>
          <a:chOff x="0" y="0"/>
          <a:chExt cx="0" cy="0"/>
        </a:xfrm>
      </p:grpSpPr>
      <p:sp>
        <p:nvSpPr>
          <p:cNvPr id="127" name="Google Shape;127;p16"/>
          <p:cNvSpPr/>
          <p:nvPr/>
        </p:nvSpPr>
        <p:spPr>
          <a:xfrm>
            <a:off x="8187217" y="-1676277"/>
            <a:ext cx="12260528" cy="8939040"/>
          </a:xfrm>
          <a:custGeom>
            <a:avLst/>
            <a:gdLst/>
            <a:ahLst/>
            <a:cxnLst/>
            <a:rect l="l" t="t" r="r" b="b"/>
            <a:pathLst>
              <a:path w="12260528" h="8939040" extrusionOk="0">
                <a:moveTo>
                  <a:pt x="0" y="0"/>
                </a:moveTo>
                <a:lnTo>
                  <a:pt x="12260529" y="0"/>
                </a:lnTo>
                <a:lnTo>
                  <a:pt x="12260529" y="8939040"/>
                </a:lnTo>
                <a:lnTo>
                  <a:pt x="0" y="8939040"/>
                </a:lnTo>
                <a:lnTo>
                  <a:pt x="0" y="0"/>
                </a:lnTo>
                <a:close/>
              </a:path>
            </a:pathLst>
          </a:custGeom>
          <a:blipFill rotWithShape="1">
            <a:blip r:embed="rId1"/>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28" name="Google Shape;128;p16"/>
          <p:cNvSpPr txBox="1"/>
          <p:nvPr/>
        </p:nvSpPr>
        <p:spPr>
          <a:xfrm>
            <a:off x="1221740" y="1456690"/>
            <a:ext cx="3627120" cy="1615440"/>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None/>
            </a:pPr>
            <a:r>
              <a:rPr lang="en-US" sz="5600" b="1">
                <a:solidFill>
                  <a:srgbClr val="101010"/>
                </a:solidFill>
                <a:latin typeface="Poppins" panose="00000800000000000000"/>
                <a:ea typeface="Poppins" panose="00000800000000000000"/>
                <a:cs typeface="Poppins" panose="00000800000000000000"/>
                <a:sym typeface="Poppins" panose="00000800000000000000"/>
              </a:rPr>
              <a:t>Problems</a:t>
            </a:r>
            <a:endParaRPr lang="en-US" sz="5600" b="1">
              <a:solidFill>
                <a:srgbClr val="101010"/>
              </a:solidFill>
              <a:latin typeface="Poppins" panose="00000800000000000000"/>
              <a:ea typeface="Poppins" panose="00000800000000000000"/>
              <a:cs typeface="Poppins" panose="00000800000000000000"/>
              <a:sym typeface="Poppins" panose="00000800000000000000"/>
            </a:endParaRPr>
          </a:p>
        </p:txBody>
      </p:sp>
      <p:grpSp>
        <p:nvGrpSpPr>
          <p:cNvPr id="129" name="Google Shape;129;p16"/>
          <p:cNvGrpSpPr/>
          <p:nvPr/>
        </p:nvGrpSpPr>
        <p:grpSpPr>
          <a:xfrm>
            <a:off x="0" y="3684905"/>
            <a:ext cx="18288000" cy="6602095"/>
            <a:chOff x="0" y="-38100"/>
            <a:chExt cx="1451049" cy="1257300"/>
          </a:xfrm>
        </p:grpSpPr>
        <p:sp>
          <p:nvSpPr>
            <p:cNvPr id="130" name="Google Shape;130;p16"/>
            <p:cNvSpPr/>
            <p:nvPr/>
          </p:nvSpPr>
          <p:spPr>
            <a:xfrm>
              <a:off x="0" y="0"/>
              <a:ext cx="1451049" cy="1219200"/>
            </a:xfrm>
            <a:custGeom>
              <a:avLst/>
              <a:gdLst/>
              <a:ahLst/>
              <a:cxnLst/>
              <a:rect l="l" t="t" r="r" b="b"/>
              <a:pathLst>
                <a:path w="1451049" h="1219200" extrusionOk="0">
                  <a:moveTo>
                    <a:pt x="0" y="0"/>
                  </a:moveTo>
                  <a:lnTo>
                    <a:pt x="1451049" y="0"/>
                  </a:lnTo>
                  <a:lnTo>
                    <a:pt x="1451049" y="1219200"/>
                  </a:lnTo>
                  <a:lnTo>
                    <a:pt x="0" y="1219200"/>
                  </a:lnTo>
                  <a:close/>
                </a:path>
              </a:pathLst>
            </a:custGeom>
            <a:solidFill>
              <a:srgbClr val="071C4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31" name="Google Shape;131;p16"/>
            <p:cNvSpPr txBox="1"/>
            <p:nvPr/>
          </p:nvSpPr>
          <p:spPr>
            <a:xfrm>
              <a:off x="0" y="-38100"/>
              <a:ext cx="1451049" cy="1257300"/>
            </a:xfrm>
            <a:prstGeom prst="rect">
              <a:avLst/>
            </a:prstGeom>
            <a:noFill/>
            <a:ln>
              <a:noFill/>
            </a:ln>
          </p:spPr>
          <p:txBody>
            <a:bodyPr spcFirstLastPara="1" wrap="square" lIns="50800" tIns="50800" rIns="50800" bIns="50800" anchor="ctr" anchorCtr="0">
              <a:noAutofit/>
            </a:bodyPr>
            <a:lstStyle/>
            <a:p>
              <a:pPr marL="0" marR="0" lvl="0" indent="0" algn="ctr" rtl="0">
                <a:lnSpc>
                  <a:spcPct val="148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32" name="Google Shape;132;p16"/>
          <p:cNvSpPr txBox="1"/>
          <p:nvPr/>
        </p:nvSpPr>
        <p:spPr>
          <a:xfrm>
            <a:off x="458861" y="4715536"/>
            <a:ext cx="3509493" cy="42481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400" b="1">
                <a:solidFill>
                  <a:srgbClr val="FFFFFF"/>
                </a:solidFill>
                <a:latin typeface="Poppins" panose="00000800000000000000"/>
                <a:ea typeface="Poppins" panose="00000800000000000000"/>
                <a:cs typeface="Poppins" panose="00000800000000000000"/>
                <a:sym typeface="Poppins" panose="00000800000000000000"/>
              </a:rPr>
              <a:t>Explain</a:t>
            </a:r>
            <a:endParaRPr lang="en-US" sz="2400" b="1">
              <a:solidFill>
                <a:srgbClr val="FFFFFF"/>
              </a:solidFill>
              <a:latin typeface="Poppins" panose="00000800000000000000"/>
              <a:ea typeface="Poppins" panose="00000800000000000000"/>
              <a:cs typeface="Poppins" panose="00000800000000000000"/>
              <a:sym typeface="Poppins" panose="00000800000000000000"/>
            </a:endParaRPr>
          </a:p>
        </p:txBody>
      </p:sp>
      <p:sp>
        <p:nvSpPr>
          <p:cNvPr id="133" name="Google Shape;133;p16"/>
          <p:cNvSpPr txBox="1"/>
          <p:nvPr/>
        </p:nvSpPr>
        <p:spPr>
          <a:xfrm>
            <a:off x="167640" y="4836160"/>
            <a:ext cx="15666720" cy="4500245"/>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None/>
            </a:pPr>
            <a:endParaRPr lang="en-US" sz="1800">
              <a:solidFill>
                <a:srgbClr val="D9D9D9"/>
              </a:solidFill>
              <a:latin typeface="Poppins" panose="00000800000000000000"/>
              <a:ea typeface="Poppins" panose="00000800000000000000"/>
              <a:cs typeface="Poppins" panose="00000800000000000000"/>
              <a:sym typeface="Poppins" panose="00000800000000000000"/>
            </a:endParaRPr>
          </a:p>
          <a:p>
            <a:pPr marL="285750" marR="0" lvl="0" indent="-285750" algn="l" rtl="0">
              <a:lnSpc>
                <a:spcPct val="160000"/>
              </a:lnSpc>
              <a:spcBef>
                <a:spcPts val="0"/>
              </a:spcBef>
              <a:spcAft>
                <a:spcPts val="0"/>
              </a:spcAft>
              <a:buClr>
                <a:srgbClr val="FFFFFF"/>
              </a:buClr>
              <a:buFont typeface="Wingdings" panose="05000000000000000000" charset="0"/>
              <a:buChar char="Ø"/>
            </a:pPr>
            <a:r>
              <a:rPr lang="en-US" sz="2400">
                <a:solidFill>
                  <a:srgbClr val="D9D9D9"/>
                </a:solidFill>
                <a:latin typeface="+mj-lt"/>
                <a:ea typeface="Poppins" panose="00000800000000000000"/>
                <a:cs typeface="+mj-lt"/>
                <a:sym typeface="Poppins" panose="00000800000000000000"/>
              </a:rPr>
              <a:t>Existing educational platforms like Byjus, Aakash, and Udemy pose challenges due to high costs, limited accessibility, and a focus on rigid curriculum-based learning. </a:t>
            </a:r>
            <a:endParaRPr lang="en-US" sz="2400">
              <a:solidFill>
                <a:srgbClr val="D9D9D9"/>
              </a:solidFill>
              <a:latin typeface="+mj-lt"/>
              <a:ea typeface="Poppins" panose="00000800000000000000"/>
              <a:cs typeface="+mj-lt"/>
              <a:sym typeface="Poppins" panose="00000800000000000000"/>
            </a:endParaRPr>
          </a:p>
          <a:p>
            <a:pPr marL="285750" marR="0" lvl="0" indent="-285750" algn="l" rtl="0">
              <a:lnSpc>
                <a:spcPct val="160000"/>
              </a:lnSpc>
              <a:spcBef>
                <a:spcPts val="0"/>
              </a:spcBef>
              <a:spcAft>
                <a:spcPts val="0"/>
              </a:spcAft>
              <a:buClr>
                <a:srgbClr val="FFFFFF"/>
              </a:buClr>
              <a:buFont typeface="Wingdings" panose="05000000000000000000" charset="0"/>
              <a:buChar char="Ø"/>
            </a:pPr>
            <a:r>
              <a:rPr lang="en-US" sz="2400">
                <a:solidFill>
                  <a:srgbClr val="D9D9D9"/>
                </a:solidFill>
                <a:latin typeface="+mj-lt"/>
                <a:ea typeface="Poppins" panose="00000800000000000000"/>
                <a:cs typeface="+mj-lt"/>
                <a:sym typeface="Poppins" panose="00000800000000000000"/>
              </a:rPr>
              <a:t>These platforms lack the flexibility for educators to explore diverse topics, restricting critical thinking development. The dependence on additional hardware further limits accessibility. </a:t>
            </a:r>
            <a:endParaRPr lang="en-US" sz="2400">
              <a:solidFill>
                <a:srgbClr val="D9D9D9"/>
              </a:solidFill>
              <a:latin typeface="+mj-lt"/>
              <a:ea typeface="Poppins" panose="00000800000000000000"/>
              <a:cs typeface="+mj-lt"/>
              <a:sym typeface="Poppins" panose="00000800000000000000"/>
            </a:endParaRPr>
          </a:p>
          <a:p>
            <a:pPr marL="285750" marR="0" lvl="0" indent="-285750" algn="l" rtl="0">
              <a:lnSpc>
                <a:spcPct val="160000"/>
              </a:lnSpc>
              <a:spcBef>
                <a:spcPts val="0"/>
              </a:spcBef>
              <a:spcAft>
                <a:spcPts val="0"/>
              </a:spcAft>
              <a:buClr>
                <a:srgbClr val="FFFFFF"/>
              </a:buClr>
              <a:buFont typeface="Wingdings" panose="05000000000000000000" charset="0"/>
              <a:buChar char="Ø"/>
            </a:pPr>
            <a:r>
              <a:rPr lang="en-US" sz="2400">
                <a:solidFill>
                  <a:srgbClr val="D9D9D9"/>
                </a:solidFill>
                <a:latin typeface="+mj-lt"/>
                <a:ea typeface="Poppins" panose="00000800000000000000"/>
                <a:cs typeface="+mj-lt"/>
                <a:sym typeface="Poppins" panose="00000800000000000000"/>
              </a:rPr>
              <a:t>Simultaneously, the absence of simulators diminishes the hands-on learning experience. </a:t>
            </a:r>
            <a:endParaRPr lang="en-US" sz="2400">
              <a:solidFill>
                <a:srgbClr val="D9D9D9"/>
              </a:solidFill>
              <a:latin typeface="+mj-lt"/>
              <a:ea typeface="Poppins" panose="00000800000000000000"/>
              <a:cs typeface="+mj-lt"/>
              <a:sym typeface="Poppins" panose="00000800000000000000"/>
            </a:endParaRPr>
          </a:p>
          <a:p>
            <a:pPr marL="285750" marR="0" lvl="0" indent="-285750" algn="l" rtl="0">
              <a:lnSpc>
                <a:spcPct val="160000"/>
              </a:lnSpc>
              <a:spcBef>
                <a:spcPts val="0"/>
              </a:spcBef>
              <a:spcAft>
                <a:spcPts val="0"/>
              </a:spcAft>
              <a:buClr>
                <a:srgbClr val="FFFFFF"/>
              </a:buClr>
              <a:buFont typeface="Wingdings" panose="05000000000000000000" charset="0"/>
              <a:buChar char="Ø"/>
            </a:pPr>
            <a:r>
              <a:rPr lang="en-US" sz="2400">
                <a:solidFill>
                  <a:srgbClr val="D9D9D9"/>
                </a:solidFill>
                <a:latin typeface="+mj-lt"/>
                <a:ea typeface="Poppins" panose="00000800000000000000"/>
                <a:cs typeface="+mj-lt"/>
                <a:sym typeface="Poppins" panose="00000800000000000000"/>
              </a:rPr>
              <a:t>These issues highlight the urgent need for a Progressive Web Application (PWA) to offer an affordable, globally accessible, and innovative educational solution, fostering a culture of unrestricted exploration and enriched learning experiences. </a:t>
            </a:r>
            <a:endParaRPr lang="en-US" sz="2400">
              <a:solidFill>
                <a:srgbClr val="D9D9D9"/>
              </a:solidFill>
              <a:latin typeface="+mj-lt"/>
              <a:ea typeface="Poppins" panose="00000800000000000000"/>
              <a:cs typeface="+mj-lt"/>
              <a:sym typeface="Poppins" panose="00000800000000000000"/>
            </a:endParaRPr>
          </a:p>
        </p:txBody>
      </p:sp>
      <p:cxnSp>
        <p:nvCxnSpPr>
          <p:cNvPr id="135" name="Google Shape;135;p16"/>
          <p:cNvCxnSpPr/>
          <p:nvPr/>
        </p:nvCxnSpPr>
        <p:spPr>
          <a:xfrm>
            <a:off x="1028700" y="601417"/>
            <a:ext cx="16230600" cy="0"/>
          </a:xfrm>
          <a:prstGeom prst="straightConnector1">
            <a:avLst/>
          </a:prstGeom>
          <a:noFill/>
          <a:ln w="19050" cap="flat" cmpd="sng">
            <a:solidFill>
              <a:srgbClr val="D9D9D9"/>
            </a:solidFill>
            <a:prstDash val="solid"/>
            <a:round/>
            <a:headEnd type="none" w="sm" len="sm"/>
            <a:tailEnd type="none" w="sm" len="sm"/>
          </a:ln>
        </p:spPr>
      </p:cxnSp>
      <p:pic>
        <p:nvPicPr>
          <p:cNvPr id="136" name="Google Shape;136;p16" descr="A black and white logo&#10;&#10;Description automatically generated"/>
          <p:cNvPicPr preferRelativeResize="0"/>
          <p:nvPr/>
        </p:nvPicPr>
        <p:blipFill rotWithShape="1">
          <a:blip r:embed="rId2"/>
          <a:srcRect/>
          <a:stretch>
            <a:fillRect/>
          </a:stretch>
        </p:blipFill>
        <p:spPr>
          <a:xfrm>
            <a:off x="15417800" y="4314825"/>
            <a:ext cx="2665730" cy="98806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40" name="Shape 140"/>
        <p:cNvGrpSpPr/>
        <p:nvPr/>
      </p:nvGrpSpPr>
      <p:grpSpPr>
        <a:xfrm>
          <a:off x="0" y="0"/>
          <a:ext cx="0" cy="0"/>
          <a:chOff x="0" y="0"/>
          <a:chExt cx="0" cy="0"/>
        </a:xfrm>
      </p:grpSpPr>
      <p:cxnSp>
        <p:nvCxnSpPr>
          <p:cNvPr id="141" name="Google Shape;141;p17"/>
          <p:cNvCxnSpPr/>
          <p:nvPr/>
        </p:nvCxnSpPr>
        <p:spPr>
          <a:xfrm>
            <a:off x="1028700" y="601417"/>
            <a:ext cx="16230600" cy="0"/>
          </a:xfrm>
          <a:prstGeom prst="straightConnector1">
            <a:avLst/>
          </a:prstGeom>
          <a:noFill/>
          <a:ln w="19050" cap="flat" cmpd="sng">
            <a:solidFill>
              <a:srgbClr val="D9D9D9"/>
            </a:solidFill>
            <a:prstDash val="solid"/>
            <a:round/>
            <a:headEnd type="none" w="sm" len="sm"/>
            <a:tailEnd type="none" w="sm" len="sm"/>
          </a:ln>
        </p:spPr>
      </p:cxnSp>
      <p:grpSp>
        <p:nvGrpSpPr>
          <p:cNvPr id="142" name="Google Shape;142;p17"/>
          <p:cNvGrpSpPr/>
          <p:nvPr/>
        </p:nvGrpSpPr>
        <p:grpSpPr>
          <a:xfrm>
            <a:off x="7401128" y="-321469"/>
            <a:ext cx="5443436" cy="10608469"/>
            <a:chOff x="0" y="-38100"/>
            <a:chExt cx="1290296" cy="1257300"/>
          </a:xfrm>
        </p:grpSpPr>
        <p:sp>
          <p:nvSpPr>
            <p:cNvPr id="143" name="Google Shape;143;p17"/>
            <p:cNvSpPr/>
            <p:nvPr/>
          </p:nvSpPr>
          <p:spPr>
            <a:xfrm>
              <a:off x="0" y="0"/>
              <a:ext cx="1290296" cy="1219200"/>
            </a:xfrm>
            <a:custGeom>
              <a:avLst/>
              <a:gdLst/>
              <a:ahLst/>
              <a:cxnLst/>
              <a:rect l="l" t="t" r="r" b="b"/>
              <a:pathLst>
                <a:path w="1290296" h="1219200" extrusionOk="0">
                  <a:moveTo>
                    <a:pt x="0" y="0"/>
                  </a:moveTo>
                  <a:lnTo>
                    <a:pt x="1290296" y="0"/>
                  </a:lnTo>
                  <a:lnTo>
                    <a:pt x="1290296" y="1219200"/>
                  </a:lnTo>
                  <a:lnTo>
                    <a:pt x="0" y="1219200"/>
                  </a:lnTo>
                  <a:close/>
                </a:path>
              </a:pathLst>
            </a:custGeom>
            <a:solidFill>
              <a:srgbClr val="071C4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44" name="Google Shape;144;p17"/>
            <p:cNvSpPr txBox="1"/>
            <p:nvPr/>
          </p:nvSpPr>
          <p:spPr>
            <a:xfrm>
              <a:off x="0" y="-38100"/>
              <a:ext cx="1290296" cy="1257300"/>
            </a:xfrm>
            <a:prstGeom prst="rect">
              <a:avLst/>
            </a:prstGeom>
            <a:noFill/>
            <a:ln>
              <a:noFill/>
            </a:ln>
          </p:spPr>
          <p:txBody>
            <a:bodyPr spcFirstLastPara="1" wrap="square" lIns="50800" tIns="50800" rIns="50800" bIns="50800" anchor="ctr" anchorCtr="0">
              <a:noAutofit/>
            </a:bodyPr>
            <a:lstStyle/>
            <a:p>
              <a:pPr marL="0" marR="0" lvl="0" indent="0" algn="ctr" rtl="0">
                <a:lnSpc>
                  <a:spcPct val="148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45" name="Google Shape;145;p17"/>
          <p:cNvSpPr txBox="1"/>
          <p:nvPr/>
        </p:nvSpPr>
        <p:spPr>
          <a:xfrm>
            <a:off x="7997838" y="1230826"/>
            <a:ext cx="4319035" cy="511679"/>
          </a:xfrm>
          <a:prstGeom prst="rect">
            <a:avLst/>
          </a:prstGeom>
          <a:noFill/>
          <a:ln>
            <a:noFill/>
          </a:ln>
        </p:spPr>
        <p:txBody>
          <a:bodyPr spcFirstLastPara="1" wrap="square" lIns="0" tIns="0" rIns="0" bIns="0" anchor="t" anchorCtr="0">
            <a:spAutoFit/>
          </a:bodyPr>
          <a:lstStyle/>
          <a:p>
            <a:pPr marL="0" marR="0" lvl="0" indent="0" algn="l" rtl="0">
              <a:lnSpc>
                <a:spcPct val="70000"/>
              </a:lnSpc>
              <a:spcBef>
                <a:spcPts val="0"/>
              </a:spcBef>
              <a:spcAft>
                <a:spcPts val="0"/>
              </a:spcAft>
              <a:buNone/>
            </a:pPr>
            <a:r>
              <a:rPr lang="en-US" sz="4800" b="1">
                <a:solidFill>
                  <a:srgbClr val="FFFFFF"/>
                </a:solidFill>
                <a:latin typeface="Poppins" panose="00000800000000000000"/>
                <a:ea typeface="Poppins" panose="00000800000000000000"/>
                <a:cs typeface="Poppins" panose="00000800000000000000"/>
                <a:sym typeface="Poppins" panose="00000800000000000000"/>
              </a:rPr>
              <a:t>Solution </a:t>
            </a:r>
            <a:endParaRPr lang="en-US" sz="4800" b="1">
              <a:solidFill>
                <a:srgbClr val="FFFFFF"/>
              </a:solidFill>
              <a:latin typeface="Poppins" panose="00000800000000000000"/>
              <a:ea typeface="Poppins" panose="00000800000000000000"/>
              <a:cs typeface="Poppins" panose="00000800000000000000"/>
              <a:sym typeface="Poppins" panose="00000800000000000000"/>
            </a:endParaRPr>
          </a:p>
        </p:txBody>
      </p:sp>
      <p:sp>
        <p:nvSpPr>
          <p:cNvPr id="146" name="Google Shape;146;p17"/>
          <p:cNvSpPr txBox="1"/>
          <p:nvPr/>
        </p:nvSpPr>
        <p:spPr>
          <a:xfrm>
            <a:off x="7858125" y="1793240"/>
            <a:ext cx="4987290" cy="8247380"/>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Font typeface="Wingdings" panose="05000000000000000000" charset="0"/>
              <a:buNone/>
            </a:pPr>
            <a:endParaRPr lang="en-US" sz="1800">
              <a:solidFill>
                <a:srgbClr val="D9D9D9"/>
              </a:solidFill>
              <a:latin typeface="Poppins" panose="00000800000000000000"/>
              <a:ea typeface="Poppins" panose="00000800000000000000"/>
              <a:cs typeface="Poppins" panose="00000800000000000000"/>
              <a:sym typeface="Poppins" panose="00000800000000000000"/>
            </a:endParaRPr>
          </a:p>
        </p:txBody>
      </p:sp>
      <p:sp>
        <p:nvSpPr>
          <p:cNvPr id="147" name="Google Shape;147;p17"/>
          <p:cNvSpPr txBox="1"/>
          <p:nvPr/>
        </p:nvSpPr>
        <p:spPr>
          <a:xfrm>
            <a:off x="13511765" y="985175"/>
            <a:ext cx="2687208" cy="42481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400" b="1">
                <a:solidFill>
                  <a:srgbClr val="FFFFFF"/>
                </a:solidFill>
                <a:latin typeface="Poppins" panose="00000800000000000000"/>
                <a:ea typeface="Poppins" panose="00000800000000000000"/>
                <a:cs typeface="Poppins" panose="00000800000000000000"/>
                <a:sym typeface="Poppins" panose="00000800000000000000"/>
              </a:rPr>
              <a:t>Solution 2</a:t>
            </a:r>
            <a:endParaRPr lang="en-US" sz="2400" b="1">
              <a:solidFill>
                <a:srgbClr val="FFFFFF"/>
              </a:solidFill>
              <a:latin typeface="Poppins" panose="00000800000000000000"/>
              <a:ea typeface="Poppins" panose="00000800000000000000"/>
              <a:cs typeface="Poppins" panose="00000800000000000000"/>
              <a:sym typeface="Poppins" panose="00000800000000000000"/>
            </a:endParaRPr>
          </a:p>
        </p:txBody>
      </p:sp>
      <p:sp>
        <p:nvSpPr>
          <p:cNvPr id="148" name="Google Shape;148;p17"/>
          <p:cNvSpPr txBox="1"/>
          <p:nvPr/>
        </p:nvSpPr>
        <p:spPr>
          <a:xfrm>
            <a:off x="13511765" y="1563715"/>
            <a:ext cx="4109035" cy="2889885"/>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800">
                <a:solidFill>
                  <a:srgbClr val="FFFFFF"/>
                </a:solidFill>
                <a:latin typeface="Poppins" panose="00000800000000000000"/>
                <a:ea typeface="Poppins" panose="00000800000000000000"/>
                <a:cs typeface="Poppins" panose="00000800000000000000"/>
                <a:sym typeface="Poppins" panose="00000800000000000000"/>
              </a:rPr>
              <a:t>In the presentation session, the background can be filled with information that is arranged systematically and effectively concerning an interesting topic to be used as material for discussion at the opening of the presentation session. </a:t>
            </a:r>
            <a:endParaRPr lang="en-US" sz="1800">
              <a:solidFill>
                <a:srgbClr val="FFFFFF"/>
              </a:solidFill>
              <a:latin typeface="Poppins" panose="00000800000000000000"/>
              <a:ea typeface="Poppins" panose="00000800000000000000"/>
              <a:cs typeface="Poppins" panose="00000800000000000000"/>
              <a:sym typeface="Poppins" panose="00000800000000000000"/>
            </a:endParaRPr>
          </a:p>
        </p:txBody>
      </p:sp>
      <p:grpSp>
        <p:nvGrpSpPr>
          <p:cNvPr id="149" name="Google Shape;149;p17"/>
          <p:cNvGrpSpPr/>
          <p:nvPr/>
        </p:nvGrpSpPr>
        <p:grpSpPr>
          <a:xfrm>
            <a:off x="12844780" y="-321310"/>
            <a:ext cx="5443220" cy="10608310"/>
            <a:chOff x="0" y="-38100"/>
            <a:chExt cx="1290296" cy="1257300"/>
          </a:xfrm>
        </p:grpSpPr>
        <p:sp>
          <p:nvSpPr>
            <p:cNvPr id="150" name="Google Shape;150;p17"/>
            <p:cNvSpPr/>
            <p:nvPr/>
          </p:nvSpPr>
          <p:spPr>
            <a:xfrm>
              <a:off x="0" y="0"/>
              <a:ext cx="1290296" cy="1219200"/>
            </a:xfrm>
            <a:custGeom>
              <a:avLst/>
              <a:gdLst/>
              <a:ahLst/>
              <a:cxnLst/>
              <a:rect l="l" t="t" r="r" b="b"/>
              <a:pathLst>
                <a:path w="1290296" h="1219200" extrusionOk="0">
                  <a:moveTo>
                    <a:pt x="0" y="0"/>
                  </a:moveTo>
                  <a:lnTo>
                    <a:pt x="1290296" y="0"/>
                  </a:lnTo>
                  <a:lnTo>
                    <a:pt x="1290296" y="1219200"/>
                  </a:lnTo>
                  <a:lnTo>
                    <a:pt x="0" y="1219200"/>
                  </a:lnTo>
                  <a:close/>
                </a:path>
              </a:pathLst>
            </a:custGeom>
            <a:solidFill>
              <a:srgbClr val="071C4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51" name="Google Shape;151;p17"/>
            <p:cNvSpPr txBox="1"/>
            <p:nvPr/>
          </p:nvSpPr>
          <p:spPr>
            <a:xfrm>
              <a:off x="0" y="-38100"/>
              <a:ext cx="1290296" cy="1257300"/>
            </a:xfrm>
            <a:prstGeom prst="rect">
              <a:avLst/>
            </a:prstGeom>
            <a:noFill/>
            <a:ln>
              <a:noFill/>
            </a:ln>
          </p:spPr>
          <p:txBody>
            <a:bodyPr spcFirstLastPara="1" wrap="square" lIns="50800" tIns="50800" rIns="50800" bIns="50800" anchor="ctr" anchorCtr="0">
              <a:noAutofit/>
            </a:bodyPr>
            <a:lstStyle/>
            <a:p>
              <a:pPr marL="0" marR="0" lvl="0" indent="0" algn="ctr" rtl="0">
                <a:lnSpc>
                  <a:spcPct val="148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52" name="Google Shape;152;p17"/>
          <p:cNvSpPr/>
          <p:nvPr/>
        </p:nvSpPr>
        <p:spPr>
          <a:xfrm>
            <a:off x="-1201801" y="5219620"/>
            <a:ext cx="8127642" cy="6605556"/>
          </a:xfrm>
          <a:custGeom>
            <a:avLst/>
            <a:gdLst/>
            <a:ahLst/>
            <a:cxnLst/>
            <a:rect l="l" t="t" r="r" b="b"/>
            <a:pathLst>
              <a:path w="8127642" h="6605556" extrusionOk="0">
                <a:moveTo>
                  <a:pt x="0" y="0"/>
                </a:moveTo>
                <a:lnTo>
                  <a:pt x="8127642" y="0"/>
                </a:lnTo>
                <a:lnTo>
                  <a:pt x="8127642" y="6605556"/>
                </a:lnTo>
                <a:lnTo>
                  <a:pt x="0" y="6605556"/>
                </a:lnTo>
                <a:lnTo>
                  <a:pt x="0" y="0"/>
                </a:lnTo>
                <a:close/>
              </a:path>
            </a:pathLst>
          </a:custGeom>
          <a:blipFill rotWithShape="1">
            <a:blip r:embed="rId1"/>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53" name="Google Shape;153;p17"/>
          <p:cNvSpPr txBox="1"/>
          <p:nvPr/>
        </p:nvSpPr>
        <p:spPr>
          <a:xfrm>
            <a:off x="1300982" y="1098237"/>
            <a:ext cx="4643986" cy="413448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600" b="1">
                <a:solidFill>
                  <a:srgbClr val="101010"/>
                </a:solidFill>
                <a:latin typeface="Poppins" panose="00000800000000000000"/>
                <a:ea typeface="Poppins" panose="00000800000000000000"/>
                <a:cs typeface="Poppins" panose="00000800000000000000"/>
                <a:sym typeface="Poppins" panose="00000800000000000000"/>
              </a:rPr>
              <a:t>Proposed solution</a:t>
            </a:r>
            <a:endParaRPr lang="en-US" sz="5600" b="1">
              <a:solidFill>
                <a:srgbClr val="101010"/>
              </a:solidFill>
              <a:latin typeface="Poppins" panose="00000800000000000000"/>
              <a:ea typeface="Poppins" panose="00000800000000000000"/>
              <a:cs typeface="Poppins" panose="00000800000000000000"/>
              <a:sym typeface="Poppins" panose="00000800000000000000"/>
            </a:endParaRPr>
          </a:p>
          <a:p>
            <a:pPr marL="0" marR="0" lvl="0" indent="0" algn="l" rtl="0">
              <a:lnSpc>
                <a:spcPct val="210000"/>
              </a:lnSpc>
              <a:spcBef>
                <a:spcPts val="0"/>
              </a:spcBef>
              <a:spcAft>
                <a:spcPts val="0"/>
              </a:spcAft>
              <a:buNone/>
            </a:pPr>
            <a:endParaRPr lang="en-US" sz="3200" b="1">
              <a:solidFill>
                <a:srgbClr val="101010"/>
              </a:solidFill>
              <a:latin typeface="Poppins" panose="00000800000000000000"/>
              <a:ea typeface="Poppins" panose="00000800000000000000"/>
              <a:cs typeface="Poppins" panose="00000800000000000000"/>
              <a:sym typeface="Poppins" panose="00000800000000000000"/>
            </a:endParaRPr>
          </a:p>
          <a:p>
            <a:pPr marL="0" marR="0" lvl="0" indent="0" algn="l" rtl="0">
              <a:lnSpc>
                <a:spcPct val="120000"/>
              </a:lnSpc>
              <a:spcBef>
                <a:spcPts val="0"/>
              </a:spcBef>
              <a:spcAft>
                <a:spcPts val="0"/>
              </a:spcAft>
              <a:buNone/>
            </a:pPr>
            <a:endParaRPr sz="5600" b="1">
              <a:solidFill>
                <a:srgbClr val="101010"/>
              </a:solidFill>
              <a:latin typeface="Poppins" panose="00000800000000000000"/>
              <a:ea typeface="Poppins" panose="00000800000000000000"/>
              <a:cs typeface="Poppins" panose="00000800000000000000"/>
              <a:sym typeface="Poppins" panose="00000800000000000000"/>
            </a:endParaRPr>
          </a:p>
        </p:txBody>
      </p:sp>
      <p:pic>
        <p:nvPicPr>
          <p:cNvPr id="154" name="Google Shape;154;p17" descr="A black and white logo&#10;&#10;Description automatically generated"/>
          <p:cNvPicPr preferRelativeResize="0"/>
          <p:nvPr/>
        </p:nvPicPr>
        <p:blipFill rotWithShape="1">
          <a:blip r:embed="rId2"/>
          <a:srcRect/>
          <a:stretch>
            <a:fillRect/>
          </a:stretch>
        </p:blipFill>
        <p:spPr>
          <a:xfrm>
            <a:off x="15163800" y="9343390"/>
            <a:ext cx="2665730" cy="944245"/>
          </a:xfrm>
          <a:prstGeom prst="rect">
            <a:avLst/>
          </a:prstGeom>
          <a:noFill/>
          <a:ln>
            <a:noFill/>
          </a:ln>
        </p:spPr>
      </p:pic>
      <p:sp>
        <p:nvSpPr>
          <p:cNvPr id="2" name="Text Box 1"/>
          <p:cNvSpPr txBox="1"/>
          <p:nvPr/>
        </p:nvSpPr>
        <p:spPr>
          <a:xfrm>
            <a:off x="8138160" y="2009140"/>
            <a:ext cx="9023985" cy="7858760"/>
          </a:xfrm>
          <a:prstGeom prst="rect">
            <a:avLst/>
          </a:prstGeom>
          <a:noFill/>
        </p:spPr>
        <p:txBody>
          <a:bodyPr wrap="square" rtlCol="0">
            <a:noAutofit/>
          </a:bodyPr>
          <a:p>
            <a:pPr marL="0" indent="0" algn="just">
              <a:buClr>
                <a:srgbClr val="FFFFFF"/>
              </a:buClr>
              <a:buFont typeface="Wingdings" panose="05000000000000000000" charset="0"/>
              <a:buChar char="Ø"/>
            </a:pPr>
            <a:r>
              <a:rPr lang="en-IN" altLang="en-US" sz="2400">
                <a:solidFill>
                  <a:schemeClr val="bg1"/>
                </a:solidFill>
              </a:rPr>
              <a:t> </a:t>
            </a:r>
            <a:r>
              <a:rPr lang="en-US" sz="2400">
                <a:solidFill>
                  <a:schemeClr val="bg1"/>
                </a:solidFill>
              </a:rPr>
              <a:t>Our solution envisions a Progressive Web Application (PWA) </a:t>
            </a:r>
            <a:r>
              <a:rPr lang="en-IN" altLang="en-US" sz="2400">
                <a:solidFill>
                  <a:schemeClr val="bg1"/>
                </a:solidFill>
              </a:rPr>
              <a:t>             </a:t>
            </a:r>
            <a:endParaRPr lang="en-IN" altLang="en-US" sz="2400">
              <a:solidFill>
                <a:schemeClr val="bg1"/>
              </a:solidFill>
            </a:endParaRPr>
          </a:p>
          <a:p>
            <a:pPr marL="0" indent="0" algn="just">
              <a:buClr>
                <a:srgbClr val="FFFFFF"/>
              </a:buClr>
              <a:buFont typeface="Wingdings" panose="05000000000000000000" charset="0"/>
              <a:buNone/>
            </a:pPr>
            <a:r>
              <a:rPr lang="en-US" sz="2400">
                <a:solidFill>
                  <a:schemeClr val="bg1"/>
                </a:solidFill>
              </a:rPr>
              <a:t>to empower users with limited connectivity, ensuring a seamless learning experience. </a:t>
            </a:r>
            <a:endParaRPr lang="en-US" sz="2400">
              <a:solidFill>
                <a:schemeClr val="bg1"/>
              </a:solidFill>
            </a:endParaRPr>
          </a:p>
          <a:p>
            <a:pPr marL="342900" indent="-342900" algn="just">
              <a:buFont typeface="Wingdings" panose="05000000000000000000" charset="0"/>
              <a:buChar char="Ø"/>
            </a:pPr>
            <a:endParaRPr lang="en-US" sz="2400">
              <a:solidFill>
                <a:schemeClr val="bg1"/>
              </a:solidFill>
            </a:endParaRPr>
          </a:p>
          <a:p>
            <a:pPr marL="342900" indent="-342900" algn="just">
              <a:buClr>
                <a:srgbClr val="FFFFFF"/>
              </a:buClr>
              <a:buFont typeface="Wingdings" panose="05000000000000000000" charset="0"/>
              <a:buChar char="Ø"/>
            </a:pPr>
            <a:r>
              <a:rPr lang="en-US" sz="2400">
                <a:solidFill>
                  <a:schemeClr val="bg1"/>
                </a:solidFill>
              </a:rPr>
              <a:t>The platform serves as a global </a:t>
            </a:r>
            <a:r>
              <a:rPr lang="en-IN" altLang="en-US" sz="2400">
                <a:solidFill>
                  <a:schemeClr val="bg1"/>
                </a:solidFill>
              </a:rPr>
              <a:t>educational </a:t>
            </a:r>
            <a:r>
              <a:rPr lang="en-US" sz="2400">
                <a:solidFill>
                  <a:schemeClr val="bg1"/>
                </a:solidFill>
              </a:rPr>
              <a:t>hub, fostering teacher-student connectivity beyond traditional curricula.</a:t>
            </a:r>
            <a:endParaRPr lang="en-US" sz="2400">
              <a:solidFill>
                <a:schemeClr val="bg1"/>
              </a:solidFill>
            </a:endParaRPr>
          </a:p>
          <a:p>
            <a:pPr marL="0" indent="0" algn="just">
              <a:buFont typeface="Wingdings" panose="05000000000000000000" charset="0"/>
              <a:buNone/>
            </a:pPr>
            <a:endParaRPr lang="en-US" sz="2400">
              <a:solidFill>
                <a:schemeClr val="bg1"/>
              </a:solidFill>
            </a:endParaRPr>
          </a:p>
          <a:p>
            <a:pPr marL="342900" indent="-342900" algn="just">
              <a:buClr>
                <a:srgbClr val="FFFFFF"/>
              </a:buClr>
              <a:buFont typeface="Wingdings" panose="05000000000000000000" charset="0"/>
              <a:buChar char="Ø"/>
            </a:pPr>
            <a:r>
              <a:rPr lang="en-US" sz="2400">
                <a:solidFill>
                  <a:schemeClr val="bg1"/>
                </a:solidFill>
              </a:rPr>
              <a:t>Unlike competitors like Byjus and Udemy, our solution addresses accessibility issues by being cost-effective and compatible with various devices.</a:t>
            </a:r>
            <a:endParaRPr lang="en-US" sz="2400">
              <a:solidFill>
                <a:schemeClr val="bg1"/>
              </a:solidFill>
            </a:endParaRPr>
          </a:p>
          <a:p>
            <a:pPr marL="342900" indent="-342900" algn="just">
              <a:buFont typeface="Wingdings" panose="05000000000000000000" charset="0"/>
              <a:buChar char="Ø"/>
            </a:pPr>
            <a:endParaRPr lang="en-US" sz="2400">
              <a:solidFill>
                <a:schemeClr val="bg1"/>
              </a:solidFill>
            </a:endParaRPr>
          </a:p>
          <a:p>
            <a:pPr marL="0" indent="0" algn="just">
              <a:buClr>
                <a:srgbClr val="FFFFFF"/>
              </a:buClr>
              <a:buFont typeface="Wingdings" panose="05000000000000000000" charset="0"/>
              <a:buChar char="Ø"/>
            </a:pPr>
            <a:r>
              <a:rPr lang="en-IN" altLang="en-US" sz="2400">
                <a:solidFill>
                  <a:schemeClr val="bg1"/>
                </a:solidFill>
              </a:rPr>
              <a:t> </a:t>
            </a:r>
            <a:r>
              <a:rPr lang="en-US" sz="2400">
                <a:solidFill>
                  <a:schemeClr val="bg1"/>
                </a:solidFill>
              </a:rPr>
              <a:t>It encourages </a:t>
            </a:r>
            <a:r>
              <a:rPr lang="en-IN" altLang="en-US" sz="2400">
                <a:solidFill>
                  <a:schemeClr val="bg1"/>
                </a:solidFill>
              </a:rPr>
              <a:t>leaners</a:t>
            </a:r>
            <a:r>
              <a:rPr lang="en-US" sz="2400">
                <a:solidFill>
                  <a:schemeClr val="bg1"/>
                </a:solidFill>
              </a:rPr>
              <a:t> to explore diverse subjects, promoting critical thinking beyond textbooks.</a:t>
            </a:r>
            <a:endParaRPr lang="en-US" sz="2400">
              <a:solidFill>
                <a:schemeClr val="bg1"/>
              </a:solidFill>
            </a:endParaRPr>
          </a:p>
          <a:p>
            <a:pPr marL="0" indent="0" algn="just">
              <a:buClr>
                <a:srgbClr val="FFFFFF"/>
              </a:buClr>
              <a:buFont typeface="Wingdings" panose="05000000000000000000" charset="0"/>
              <a:buNone/>
            </a:pPr>
            <a:endParaRPr lang="en-US" sz="2400">
              <a:solidFill>
                <a:schemeClr val="bg1"/>
              </a:solidFill>
            </a:endParaRPr>
          </a:p>
          <a:p>
            <a:pPr marL="0" indent="0" algn="just">
              <a:buClr>
                <a:srgbClr val="FFFFFF"/>
              </a:buClr>
              <a:buFont typeface="Wingdings" panose="05000000000000000000" charset="0"/>
              <a:buChar char="Ø"/>
            </a:pPr>
            <a:r>
              <a:rPr lang="en-IN" altLang="en-US" sz="2400">
                <a:solidFill>
                  <a:schemeClr val="bg1"/>
                </a:solidFill>
              </a:rPr>
              <a:t> </a:t>
            </a:r>
            <a:r>
              <a:rPr lang="en-US" sz="2400">
                <a:solidFill>
                  <a:schemeClr val="bg1"/>
                </a:solidFill>
              </a:rPr>
              <a:t>Key features include a user-friendly interface, global collaboration, and simulators for an enriched learning experience. </a:t>
            </a:r>
            <a:endParaRPr lang="en-US" sz="2400">
              <a:solidFill>
                <a:schemeClr val="bg1"/>
              </a:solidFill>
            </a:endParaRPr>
          </a:p>
          <a:p>
            <a:pPr marL="342900" indent="-342900" algn="just">
              <a:buFont typeface="Wingdings" panose="05000000000000000000" charset="0"/>
              <a:buChar char="Ø"/>
            </a:pPr>
            <a:endParaRPr lang="en-US" sz="2400">
              <a:solidFill>
                <a:schemeClr val="bg1"/>
              </a:solidFill>
            </a:endParaRPr>
          </a:p>
          <a:p>
            <a:pPr marL="0" indent="0" algn="just">
              <a:buClr>
                <a:srgbClr val="FFFFFF"/>
              </a:buClr>
              <a:buFont typeface="Wingdings" panose="05000000000000000000" charset="0"/>
              <a:buNone/>
            </a:pPr>
            <a:endParaRPr lang="en-US" sz="240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58" name="Shape 158"/>
        <p:cNvGrpSpPr/>
        <p:nvPr/>
      </p:nvGrpSpPr>
      <p:grpSpPr>
        <a:xfrm>
          <a:off x="0" y="0"/>
          <a:ext cx="0" cy="0"/>
          <a:chOff x="0" y="0"/>
          <a:chExt cx="0" cy="0"/>
        </a:xfrm>
      </p:grpSpPr>
      <p:cxnSp>
        <p:nvCxnSpPr>
          <p:cNvPr id="159" name="Google Shape;159;p18"/>
          <p:cNvCxnSpPr/>
          <p:nvPr/>
        </p:nvCxnSpPr>
        <p:spPr>
          <a:xfrm>
            <a:off x="1028700" y="601417"/>
            <a:ext cx="16230600" cy="0"/>
          </a:xfrm>
          <a:prstGeom prst="straightConnector1">
            <a:avLst/>
          </a:prstGeom>
          <a:noFill/>
          <a:ln w="19050" cap="flat" cmpd="sng">
            <a:solidFill>
              <a:srgbClr val="D9D9D9"/>
            </a:solidFill>
            <a:prstDash val="solid"/>
            <a:round/>
            <a:headEnd type="none" w="sm" len="sm"/>
            <a:tailEnd type="none" w="sm" len="sm"/>
          </a:ln>
        </p:spPr>
      </p:cxnSp>
      <p:grpSp>
        <p:nvGrpSpPr>
          <p:cNvPr id="160" name="Google Shape;160;p18"/>
          <p:cNvGrpSpPr/>
          <p:nvPr/>
        </p:nvGrpSpPr>
        <p:grpSpPr>
          <a:xfrm>
            <a:off x="7401128" y="-321469"/>
            <a:ext cx="5443436" cy="10608469"/>
            <a:chOff x="0" y="-38100"/>
            <a:chExt cx="1290296" cy="1257300"/>
          </a:xfrm>
        </p:grpSpPr>
        <p:sp>
          <p:nvSpPr>
            <p:cNvPr id="161" name="Google Shape;161;p18"/>
            <p:cNvSpPr/>
            <p:nvPr/>
          </p:nvSpPr>
          <p:spPr>
            <a:xfrm>
              <a:off x="0" y="0"/>
              <a:ext cx="1290296" cy="1219200"/>
            </a:xfrm>
            <a:custGeom>
              <a:avLst/>
              <a:gdLst/>
              <a:ahLst/>
              <a:cxnLst/>
              <a:rect l="l" t="t" r="r" b="b"/>
              <a:pathLst>
                <a:path w="1290296" h="1219200" extrusionOk="0">
                  <a:moveTo>
                    <a:pt x="0" y="0"/>
                  </a:moveTo>
                  <a:lnTo>
                    <a:pt x="1290296" y="0"/>
                  </a:lnTo>
                  <a:lnTo>
                    <a:pt x="1290296" y="1219200"/>
                  </a:lnTo>
                  <a:lnTo>
                    <a:pt x="0" y="1219200"/>
                  </a:lnTo>
                  <a:close/>
                </a:path>
              </a:pathLst>
            </a:custGeom>
            <a:solidFill>
              <a:srgbClr val="071C4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2" name="Google Shape;162;p18"/>
            <p:cNvSpPr txBox="1"/>
            <p:nvPr/>
          </p:nvSpPr>
          <p:spPr>
            <a:xfrm>
              <a:off x="0" y="-38100"/>
              <a:ext cx="1290296" cy="1257300"/>
            </a:xfrm>
            <a:prstGeom prst="rect">
              <a:avLst/>
            </a:prstGeom>
            <a:noFill/>
            <a:ln>
              <a:noFill/>
            </a:ln>
          </p:spPr>
          <p:txBody>
            <a:bodyPr spcFirstLastPara="1" wrap="square" lIns="50800" tIns="50800" rIns="50800" bIns="50800" anchor="ctr" anchorCtr="0">
              <a:noAutofit/>
            </a:bodyPr>
            <a:lstStyle/>
            <a:p>
              <a:pPr marL="0" marR="0" lvl="0" indent="0" algn="ctr" rtl="0">
                <a:lnSpc>
                  <a:spcPct val="148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63" name="Google Shape;163;p18"/>
          <p:cNvSpPr txBox="1"/>
          <p:nvPr/>
        </p:nvSpPr>
        <p:spPr>
          <a:xfrm>
            <a:off x="7997838" y="1230826"/>
            <a:ext cx="4319035" cy="511679"/>
          </a:xfrm>
          <a:prstGeom prst="rect">
            <a:avLst/>
          </a:prstGeom>
          <a:noFill/>
          <a:ln>
            <a:noFill/>
          </a:ln>
        </p:spPr>
        <p:txBody>
          <a:bodyPr spcFirstLastPara="1" wrap="square" lIns="0" tIns="0" rIns="0" bIns="0" anchor="t" anchorCtr="0">
            <a:spAutoFit/>
          </a:bodyPr>
          <a:lstStyle/>
          <a:p>
            <a:pPr marL="0" marR="0" lvl="0" indent="0" algn="l" rtl="0">
              <a:lnSpc>
                <a:spcPct val="70000"/>
              </a:lnSpc>
              <a:spcBef>
                <a:spcPts val="0"/>
              </a:spcBef>
              <a:spcAft>
                <a:spcPts val="0"/>
              </a:spcAft>
              <a:buNone/>
            </a:pPr>
            <a:r>
              <a:rPr lang="en-US" sz="4800" b="1">
                <a:solidFill>
                  <a:srgbClr val="FFFFFF"/>
                </a:solidFill>
                <a:latin typeface="Poppins" panose="00000800000000000000"/>
                <a:ea typeface="Poppins" panose="00000800000000000000"/>
                <a:cs typeface="Poppins" panose="00000800000000000000"/>
                <a:sym typeface="Poppins" panose="00000800000000000000"/>
              </a:rPr>
              <a:t>…</a:t>
            </a:r>
            <a:endParaRPr lang="en-US" sz="4800" b="1">
              <a:solidFill>
                <a:srgbClr val="FFFFFF"/>
              </a:solidFill>
              <a:latin typeface="Poppins" panose="00000800000000000000"/>
              <a:ea typeface="Poppins" panose="00000800000000000000"/>
              <a:cs typeface="Poppins" panose="00000800000000000000"/>
              <a:sym typeface="Poppins" panose="00000800000000000000"/>
            </a:endParaRPr>
          </a:p>
        </p:txBody>
      </p:sp>
      <p:sp>
        <p:nvSpPr>
          <p:cNvPr id="164" name="Google Shape;164;p18"/>
          <p:cNvSpPr txBox="1"/>
          <p:nvPr/>
        </p:nvSpPr>
        <p:spPr>
          <a:xfrm>
            <a:off x="8067040" y="1750060"/>
            <a:ext cx="9762490" cy="5742940"/>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None/>
            </a:pPr>
            <a:r>
              <a:rPr lang="en-US" sz="1800">
                <a:solidFill>
                  <a:srgbClr val="D9D9D9"/>
                </a:solidFill>
                <a:latin typeface="Poppins" panose="00000800000000000000"/>
                <a:ea typeface="Poppins" panose="00000800000000000000"/>
                <a:cs typeface="Poppins" panose="00000800000000000000"/>
                <a:sym typeface="Poppins" panose="00000800000000000000"/>
              </a:rPr>
              <a:t>1) Online Student Engagement : Keeping students connected online engaged and motivated can be challenging as they may face distractions and lack face to face interactions found in traditional classrooms</a:t>
            </a:r>
            <a:endParaRPr lang="en-US" sz="1800">
              <a:solidFill>
                <a:srgbClr val="D9D9D9"/>
              </a:solidFill>
              <a:latin typeface="Poppins" panose="00000800000000000000"/>
              <a:ea typeface="Poppins" panose="00000800000000000000"/>
              <a:cs typeface="Poppins" panose="00000800000000000000"/>
              <a:sym typeface="Poppins" panose="00000800000000000000"/>
            </a:endParaRPr>
          </a:p>
          <a:p>
            <a:pPr marL="0" marR="0" lvl="0" indent="0" algn="l" rtl="0">
              <a:lnSpc>
                <a:spcPct val="160000"/>
              </a:lnSpc>
              <a:spcBef>
                <a:spcPts val="0"/>
              </a:spcBef>
              <a:spcAft>
                <a:spcPts val="0"/>
              </a:spcAft>
              <a:buNone/>
            </a:pPr>
            <a:endParaRPr lang="en-US" sz="1800">
              <a:solidFill>
                <a:srgbClr val="D9D9D9"/>
              </a:solidFill>
              <a:latin typeface="Poppins" panose="00000800000000000000"/>
              <a:ea typeface="Poppins" panose="00000800000000000000"/>
              <a:cs typeface="Poppins" panose="00000800000000000000"/>
              <a:sym typeface="Poppins" panose="00000800000000000000"/>
            </a:endParaRPr>
          </a:p>
          <a:p>
            <a:pPr marL="0" marR="0" lvl="0" indent="0" algn="l" rtl="0">
              <a:lnSpc>
                <a:spcPct val="160000"/>
              </a:lnSpc>
              <a:spcBef>
                <a:spcPts val="0"/>
              </a:spcBef>
              <a:spcAft>
                <a:spcPts val="0"/>
              </a:spcAft>
              <a:buNone/>
            </a:pPr>
            <a:r>
              <a:rPr lang="en-US" sz="1800">
                <a:solidFill>
                  <a:srgbClr val="D9D9D9"/>
                </a:solidFill>
                <a:latin typeface="Poppins" panose="00000800000000000000"/>
                <a:ea typeface="Poppins" panose="00000800000000000000"/>
                <a:cs typeface="Poppins" panose="00000800000000000000"/>
                <a:sym typeface="Poppins" panose="00000800000000000000"/>
              </a:rPr>
              <a:t>2) Cultural Adaptation and Internationalization: Adapting online courses and programs to meet the needs of diverse students populations from different cultural backgrounds can be challenging. </a:t>
            </a:r>
            <a:endParaRPr lang="en-US" sz="1800">
              <a:solidFill>
                <a:srgbClr val="D9D9D9"/>
              </a:solidFill>
              <a:latin typeface="Poppins" panose="00000800000000000000"/>
              <a:ea typeface="Poppins" panose="00000800000000000000"/>
              <a:cs typeface="Poppins" panose="00000800000000000000"/>
              <a:sym typeface="Poppins" panose="00000800000000000000"/>
            </a:endParaRPr>
          </a:p>
          <a:p>
            <a:pPr marL="0" marR="0" lvl="0" indent="0" algn="l" rtl="0">
              <a:lnSpc>
                <a:spcPct val="160000"/>
              </a:lnSpc>
              <a:spcBef>
                <a:spcPts val="0"/>
              </a:spcBef>
              <a:spcAft>
                <a:spcPts val="0"/>
              </a:spcAft>
              <a:buNone/>
            </a:pPr>
            <a:endParaRPr lang="en-US" sz="1800">
              <a:solidFill>
                <a:srgbClr val="D9D9D9"/>
              </a:solidFill>
              <a:latin typeface="Poppins" panose="00000800000000000000"/>
              <a:ea typeface="Poppins" panose="00000800000000000000"/>
              <a:cs typeface="Poppins" panose="00000800000000000000"/>
              <a:sym typeface="Poppins" panose="00000800000000000000"/>
            </a:endParaRPr>
          </a:p>
          <a:p>
            <a:pPr marL="0" marR="0" lvl="0" indent="0" algn="l" rtl="0">
              <a:lnSpc>
                <a:spcPct val="160000"/>
              </a:lnSpc>
              <a:spcBef>
                <a:spcPts val="0"/>
              </a:spcBef>
              <a:spcAft>
                <a:spcPts val="0"/>
              </a:spcAft>
              <a:buNone/>
            </a:pPr>
            <a:r>
              <a:rPr lang="en-US" sz="1800">
                <a:solidFill>
                  <a:srgbClr val="D9D9D9"/>
                </a:solidFill>
                <a:latin typeface="Poppins" panose="00000800000000000000"/>
                <a:ea typeface="Poppins" panose="00000800000000000000"/>
                <a:cs typeface="Poppins" panose="00000800000000000000"/>
                <a:sym typeface="Poppins" panose="00000800000000000000"/>
              </a:rPr>
              <a:t>3) Digital Divide : Addressing disparities in access to technology and internet connectivity among students can be a potentital challenge</a:t>
            </a:r>
            <a:endParaRPr lang="en-US" sz="1800">
              <a:solidFill>
                <a:srgbClr val="D9D9D9"/>
              </a:solidFill>
              <a:latin typeface="Poppins" panose="00000800000000000000"/>
              <a:ea typeface="Poppins" panose="00000800000000000000"/>
              <a:cs typeface="Poppins" panose="00000800000000000000"/>
              <a:sym typeface="Poppins" panose="00000800000000000000"/>
            </a:endParaRPr>
          </a:p>
          <a:p>
            <a:pPr marL="0" marR="0" lvl="0" indent="0" algn="l" rtl="0">
              <a:lnSpc>
                <a:spcPct val="160000"/>
              </a:lnSpc>
              <a:spcBef>
                <a:spcPts val="0"/>
              </a:spcBef>
              <a:spcAft>
                <a:spcPts val="0"/>
              </a:spcAft>
              <a:buNone/>
            </a:pPr>
            <a:endParaRPr lang="en-US" sz="1800">
              <a:solidFill>
                <a:srgbClr val="D9D9D9"/>
              </a:solidFill>
              <a:latin typeface="Poppins" panose="00000800000000000000"/>
              <a:ea typeface="Poppins" panose="00000800000000000000"/>
              <a:cs typeface="Poppins" panose="00000800000000000000"/>
              <a:sym typeface="Poppins" panose="00000800000000000000"/>
            </a:endParaRPr>
          </a:p>
          <a:p>
            <a:pPr marL="0" marR="0" lvl="0" indent="0" algn="l" rtl="0">
              <a:lnSpc>
                <a:spcPct val="160000"/>
              </a:lnSpc>
              <a:spcBef>
                <a:spcPts val="0"/>
              </a:spcBef>
              <a:spcAft>
                <a:spcPts val="0"/>
              </a:spcAft>
              <a:buNone/>
            </a:pPr>
            <a:r>
              <a:rPr lang="en-US" sz="1800">
                <a:solidFill>
                  <a:srgbClr val="D9D9D9"/>
                </a:solidFill>
                <a:latin typeface="Poppins" panose="00000800000000000000"/>
                <a:ea typeface="Poppins" panose="00000800000000000000"/>
                <a:cs typeface="Poppins" panose="00000800000000000000"/>
                <a:sym typeface="Poppins" panose="00000800000000000000"/>
              </a:rPr>
              <a:t>4) Data Privacy and Security : Protecting the privacy and security of student and teacher data in online educational environment is a top priority.</a:t>
            </a:r>
            <a:endParaRPr lang="en-US" sz="1800">
              <a:solidFill>
                <a:srgbClr val="D9D9D9"/>
              </a:solidFill>
              <a:latin typeface="Poppins" panose="00000800000000000000"/>
              <a:ea typeface="Poppins" panose="00000800000000000000"/>
              <a:cs typeface="Poppins" panose="00000800000000000000"/>
              <a:sym typeface="Poppins" panose="00000800000000000000"/>
            </a:endParaRPr>
          </a:p>
        </p:txBody>
      </p:sp>
      <p:sp>
        <p:nvSpPr>
          <p:cNvPr id="165" name="Google Shape;165;p18"/>
          <p:cNvSpPr txBox="1"/>
          <p:nvPr/>
        </p:nvSpPr>
        <p:spPr>
          <a:xfrm>
            <a:off x="13511765" y="985175"/>
            <a:ext cx="2687208" cy="42481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400" b="1">
                <a:solidFill>
                  <a:srgbClr val="FFFFFF"/>
                </a:solidFill>
                <a:latin typeface="Poppins" panose="00000800000000000000"/>
                <a:ea typeface="Poppins" panose="00000800000000000000"/>
                <a:cs typeface="Poppins" panose="00000800000000000000"/>
                <a:sym typeface="Poppins" panose="00000800000000000000"/>
              </a:rPr>
              <a:t>Solution 2</a:t>
            </a:r>
            <a:endParaRPr lang="en-US" sz="2400" b="1">
              <a:solidFill>
                <a:srgbClr val="FFFFFF"/>
              </a:solidFill>
              <a:latin typeface="Poppins" panose="00000800000000000000"/>
              <a:ea typeface="Poppins" panose="00000800000000000000"/>
              <a:cs typeface="Poppins" panose="00000800000000000000"/>
              <a:sym typeface="Poppins" panose="00000800000000000000"/>
            </a:endParaRPr>
          </a:p>
        </p:txBody>
      </p:sp>
      <p:sp>
        <p:nvSpPr>
          <p:cNvPr id="166" name="Google Shape;166;p18"/>
          <p:cNvSpPr txBox="1"/>
          <p:nvPr/>
        </p:nvSpPr>
        <p:spPr>
          <a:xfrm>
            <a:off x="13511765" y="1563715"/>
            <a:ext cx="4109035" cy="2889885"/>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800">
                <a:solidFill>
                  <a:srgbClr val="FFFFFF"/>
                </a:solidFill>
                <a:latin typeface="Poppins" panose="00000800000000000000"/>
                <a:ea typeface="Poppins" panose="00000800000000000000"/>
                <a:cs typeface="Poppins" panose="00000800000000000000"/>
                <a:sym typeface="Poppins" panose="00000800000000000000"/>
              </a:rPr>
              <a:t>In the presentation session, the background can be filled with information that is arranged systematically and effectively concerning an interesting topic to be used as material for discussion at the opening of the presentation session. </a:t>
            </a:r>
            <a:endParaRPr lang="en-US" sz="1800">
              <a:solidFill>
                <a:srgbClr val="FFFFFF"/>
              </a:solidFill>
              <a:latin typeface="Poppins" panose="00000800000000000000"/>
              <a:ea typeface="Poppins" panose="00000800000000000000"/>
              <a:cs typeface="Poppins" panose="00000800000000000000"/>
              <a:sym typeface="Poppins" panose="00000800000000000000"/>
            </a:endParaRPr>
          </a:p>
        </p:txBody>
      </p:sp>
      <p:grpSp>
        <p:nvGrpSpPr>
          <p:cNvPr id="167" name="Google Shape;167;p18"/>
          <p:cNvGrpSpPr/>
          <p:nvPr/>
        </p:nvGrpSpPr>
        <p:grpSpPr>
          <a:xfrm>
            <a:off x="7400925" y="-321310"/>
            <a:ext cx="10887075" cy="10608310"/>
            <a:chOff x="0" y="-38100"/>
            <a:chExt cx="1290296" cy="1257300"/>
          </a:xfrm>
        </p:grpSpPr>
        <p:sp>
          <p:nvSpPr>
            <p:cNvPr id="168" name="Google Shape;168;p18"/>
            <p:cNvSpPr/>
            <p:nvPr/>
          </p:nvSpPr>
          <p:spPr>
            <a:xfrm>
              <a:off x="0" y="0"/>
              <a:ext cx="1290296" cy="1219200"/>
            </a:xfrm>
            <a:custGeom>
              <a:avLst/>
              <a:gdLst/>
              <a:ahLst/>
              <a:cxnLst/>
              <a:rect l="l" t="t" r="r" b="b"/>
              <a:pathLst>
                <a:path w="1290296" h="1219200" extrusionOk="0">
                  <a:moveTo>
                    <a:pt x="0" y="0"/>
                  </a:moveTo>
                  <a:lnTo>
                    <a:pt x="1290296" y="0"/>
                  </a:lnTo>
                  <a:lnTo>
                    <a:pt x="1290296" y="1219200"/>
                  </a:lnTo>
                  <a:lnTo>
                    <a:pt x="0" y="1219200"/>
                  </a:lnTo>
                  <a:close/>
                </a:path>
              </a:pathLst>
            </a:custGeom>
            <a:solidFill>
              <a:srgbClr val="071C4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9" name="Google Shape;169;p18"/>
            <p:cNvSpPr txBox="1"/>
            <p:nvPr/>
          </p:nvSpPr>
          <p:spPr>
            <a:xfrm>
              <a:off x="0" y="-38100"/>
              <a:ext cx="1290296" cy="1257300"/>
            </a:xfrm>
            <a:prstGeom prst="rect">
              <a:avLst/>
            </a:prstGeom>
            <a:noFill/>
            <a:ln>
              <a:noFill/>
            </a:ln>
          </p:spPr>
          <p:txBody>
            <a:bodyPr spcFirstLastPara="1" wrap="square" lIns="50800" tIns="50800" rIns="50800" bIns="50800" anchor="ctr" anchorCtr="0">
              <a:noAutofit/>
            </a:bodyPr>
            <a:lstStyle/>
            <a:p>
              <a:pPr marL="342900" marR="0" lvl="0" indent="-342900" algn="just" rtl="0">
                <a:lnSpc>
                  <a:spcPct val="148000"/>
                </a:lnSpc>
                <a:spcBef>
                  <a:spcPts val="0"/>
                </a:spcBef>
                <a:spcAft>
                  <a:spcPts val="0"/>
                </a:spcAft>
                <a:buClr>
                  <a:srgbClr val="FFFFFF"/>
                </a:buClr>
                <a:buFont typeface="Wingdings" panose="05000000000000000000" charset="0"/>
                <a:buChar char="Ø"/>
              </a:pPr>
              <a:r>
                <a:rPr sz="2400" b="1">
                  <a:solidFill>
                    <a:schemeClr val="bg1"/>
                  </a:solidFill>
                  <a:latin typeface="Calibri" panose="020F0502020204030204"/>
                  <a:ea typeface="Calibri" panose="020F0502020204030204"/>
                  <a:cs typeface="Calibri" panose="020F0502020204030204"/>
                  <a:sym typeface="Calibri" panose="020F0502020204030204"/>
                </a:rPr>
                <a:t>Online Student Engagement : </a:t>
              </a:r>
              <a:r>
                <a:rPr sz="2400">
                  <a:solidFill>
                    <a:schemeClr val="bg1"/>
                  </a:solidFill>
                  <a:latin typeface="Calibri" panose="020F0502020204030204" charset="0"/>
                  <a:ea typeface="Calibri" panose="020F0502020204030204"/>
                  <a:cs typeface="Calibri" panose="020F0502020204030204" charset="0"/>
                  <a:sym typeface="Calibri" panose="020F0502020204030204"/>
                </a:rPr>
                <a:t>Keeping students connected online engaged and motivated can be challenging as they may face distractions and lack face to face interactions found in traditional classrooms</a:t>
              </a:r>
              <a:endParaRPr sz="2400">
                <a:solidFill>
                  <a:schemeClr val="bg1"/>
                </a:solidFill>
                <a:latin typeface="Calibri" panose="020F0502020204030204" charset="0"/>
                <a:ea typeface="Calibri" panose="020F0502020204030204"/>
                <a:cs typeface="Calibri" panose="020F0502020204030204" charset="0"/>
                <a:sym typeface="Calibri" panose="020F0502020204030204"/>
              </a:endParaRPr>
            </a:p>
            <a:p>
              <a:pPr marL="0" marR="0" lvl="0" indent="0" algn="just" rtl="0">
                <a:lnSpc>
                  <a:spcPct val="148000"/>
                </a:lnSpc>
                <a:spcBef>
                  <a:spcPts val="0"/>
                </a:spcBef>
                <a:spcAft>
                  <a:spcPts val="0"/>
                </a:spcAft>
                <a:buNone/>
              </a:pPr>
              <a:endParaRPr sz="2400">
                <a:solidFill>
                  <a:schemeClr val="bg1"/>
                </a:solidFill>
                <a:latin typeface="Calibri" panose="020F0502020204030204" charset="0"/>
                <a:ea typeface="Calibri" panose="020F0502020204030204"/>
                <a:cs typeface="Calibri" panose="020F0502020204030204" charset="0"/>
                <a:sym typeface="Calibri" panose="020F0502020204030204"/>
              </a:endParaRPr>
            </a:p>
            <a:p>
              <a:pPr marL="342900" marR="0" lvl="0" indent="-342900" algn="just" rtl="0">
                <a:lnSpc>
                  <a:spcPct val="148000"/>
                </a:lnSpc>
                <a:spcBef>
                  <a:spcPts val="0"/>
                </a:spcBef>
                <a:spcAft>
                  <a:spcPts val="0"/>
                </a:spcAft>
                <a:buClr>
                  <a:srgbClr val="FFFFFF"/>
                </a:buClr>
                <a:buFont typeface="Wingdings" panose="05000000000000000000" charset="0"/>
                <a:buChar char="Ø"/>
              </a:pPr>
              <a:r>
                <a:rPr sz="2400" b="1">
                  <a:solidFill>
                    <a:schemeClr val="bg1"/>
                  </a:solidFill>
                  <a:latin typeface="Calibri" panose="020F0502020204030204" charset="0"/>
                  <a:ea typeface="Calibri" panose="020F0502020204030204"/>
                  <a:cs typeface="Calibri" panose="020F0502020204030204" charset="0"/>
                  <a:sym typeface="Calibri" panose="020F0502020204030204"/>
                </a:rPr>
                <a:t>Cultural Adaptation and Internationalization: </a:t>
              </a:r>
              <a:r>
                <a:rPr sz="2400">
                  <a:solidFill>
                    <a:schemeClr val="bg1"/>
                  </a:solidFill>
                  <a:latin typeface="Calibri" panose="020F0502020204030204" charset="0"/>
                  <a:ea typeface="Calibri" panose="020F0502020204030204"/>
                  <a:cs typeface="Calibri" panose="020F0502020204030204" charset="0"/>
                  <a:sym typeface="Calibri" panose="020F0502020204030204"/>
                </a:rPr>
                <a:t>Adapting online courses and programs to meet the needs of diverse students populations from different cultural backgrounds can be challenging. </a:t>
              </a:r>
              <a:endParaRPr sz="2400">
                <a:solidFill>
                  <a:schemeClr val="bg1"/>
                </a:solidFill>
                <a:latin typeface="Calibri" panose="020F0502020204030204" charset="0"/>
                <a:ea typeface="Calibri" panose="020F0502020204030204"/>
                <a:cs typeface="Calibri" panose="020F0502020204030204" charset="0"/>
                <a:sym typeface="Calibri" panose="020F0502020204030204"/>
              </a:endParaRPr>
            </a:p>
            <a:p>
              <a:pPr marL="0" marR="0" lvl="0" indent="0" algn="just" rtl="0">
                <a:lnSpc>
                  <a:spcPct val="148000"/>
                </a:lnSpc>
                <a:spcBef>
                  <a:spcPts val="0"/>
                </a:spcBef>
                <a:spcAft>
                  <a:spcPts val="0"/>
                </a:spcAft>
                <a:buNone/>
              </a:pPr>
              <a:endParaRPr sz="2400">
                <a:solidFill>
                  <a:schemeClr val="bg1"/>
                </a:solidFill>
                <a:latin typeface="Calibri" panose="020F0502020204030204" charset="0"/>
                <a:ea typeface="Calibri" panose="020F0502020204030204"/>
                <a:cs typeface="Calibri" panose="020F0502020204030204" charset="0"/>
                <a:sym typeface="Calibri" panose="020F0502020204030204"/>
              </a:endParaRPr>
            </a:p>
            <a:p>
              <a:pPr marL="342900" marR="0" lvl="0" indent="-342900" algn="just" rtl="0">
                <a:lnSpc>
                  <a:spcPct val="148000"/>
                </a:lnSpc>
                <a:spcBef>
                  <a:spcPts val="0"/>
                </a:spcBef>
                <a:spcAft>
                  <a:spcPts val="0"/>
                </a:spcAft>
                <a:buClr>
                  <a:srgbClr val="FFFFFF"/>
                </a:buClr>
                <a:buFont typeface="Wingdings" panose="05000000000000000000" charset="0"/>
                <a:buChar char="Ø"/>
              </a:pPr>
              <a:r>
                <a:rPr sz="2400" b="1">
                  <a:solidFill>
                    <a:schemeClr val="bg1"/>
                  </a:solidFill>
                  <a:latin typeface="Calibri" panose="020F0502020204030204" charset="0"/>
                  <a:ea typeface="Calibri" panose="020F0502020204030204"/>
                  <a:cs typeface="Calibri" panose="020F0502020204030204" charset="0"/>
                  <a:sym typeface="Calibri" panose="020F0502020204030204"/>
                </a:rPr>
                <a:t>Digital Divide : </a:t>
              </a:r>
              <a:r>
                <a:rPr sz="2400">
                  <a:solidFill>
                    <a:schemeClr val="bg1"/>
                  </a:solidFill>
                  <a:latin typeface="Calibri" panose="020F0502020204030204" charset="0"/>
                  <a:ea typeface="Calibri" panose="020F0502020204030204"/>
                  <a:cs typeface="Calibri" panose="020F0502020204030204" charset="0"/>
                  <a:sym typeface="Calibri" panose="020F0502020204030204"/>
                </a:rPr>
                <a:t>Addressing disparities in access to technology and internet connectivity among students can be a potentital challenge</a:t>
              </a:r>
              <a:r>
                <a:rPr lang="en-IN" sz="2400">
                  <a:solidFill>
                    <a:schemeClr val="bg1"/>
                  </a:solidFill>
                  <a:latin typeface="Calibri" panose="020F0502020204030204" charset="0"/>
                  <a:ea typeface="Calibri" panose="020F0502020204030204"/>
                  <a:cs typeface="Calibri" panose="020F0502020204030204" charset="0"/>
                  <a:sym typeface="Calibri" panose="020F0502020204030204"/>
                </a:rPr>
                <a:t>.</a:t>
              </a:r>
              <a:endParaRPr lang="en-IN" sz="2400">
                <a:solidFill>
                  <a:schemeClr val="bg1"/>
                </a:solidFill>
                <a:latin typeface="Calibri" panose="020F0502020204030204" charset="0"/>
                <a:ea typeface="Calibri" panose="020F0502020204030204"/>
                <a:cs typeface="Calibri" panose="020F0502020204030204" charset="0"/>
                <a:sym typeface="Calibri" panose="020F0502020204030204"/>
              </a:endParaRPr>
            </a:p>
            <a:p>
              <a:pPr marL="0" marR="0" lvl="0" indent="0" algn="just" rtl="0">
                <a:lnSpc>
                  <a:spcPct val="148000"/>
                </a:lnSpc>
                <a:spcBef>
                  <a:spcPts val="0"/>
                </a:spcBef>
                <a:spcAft>
                  <a:spcPts val="0"/>
                </a:spcAft>
                <a:buClr>
                  <a:srgbClr val="FFFFFF"/>
                </a:buClr>
                <a:buFont typeface="Wingdings" panose="05000000000000000000" charset="0"/>
                <a:buNone/>
              </a:pPr>
              <a:endParaRPr sz="2400">
                <a:solidFill>
                  <a:schemeClr val="bg1"/>
                </a:solidFill>
                <a:latin typeface="Calibri" panose="020F0502020204030204" charset="0"/>
                <a:ea typeface="Calibri" panose="020F0502020204030204"/>
                <a:cs typeface="Calibri" panose="020F0502020204030204" charset="0"/>
                <a:sym typeface="Calibri" panose="020F0502020204030204"/>
              </a:endParaRPr>
            </a:p>
            <a:p>
              <a:pPr marL="342900" marR="0" lvl="0" indent="-342900" algn="just" rtl="0">
                <a:lnSpc>
                  <a:spcPct val="148000"/>
                </a:lnSpc>
                <a:spcBef>
                  <a:spcPts val="0"/>
                </a:spcBef>
                <a:spcAft>
                  <a:spcPts val="0"/>
                </a:spcAft>
                <a:buClr>
                  <a:srgbClr val="FFFFFF"/>
                </a:buClr>
                <a:buFont typeface="Wingdings" panose="05000000000000000000" charset="0"/>
                <a:buChar char="Ø"/>
              </a:pPr>
              <a:r>
                <a:rPr sz="2400" b="1">
                  <a:solidFill>
                    <a:schemeClr val="bg1"/>
                  </a:solidFill>
                  <a:latin typeface="Calibri" panose="020F0502020204030204" charset="0"/>
                  <a:ea typeface="Calibri" panose="020F0502020204030204"/>
                  <a:cs typeface="Calibri" panose="020F0502020204030204" charset="0"/>
                  <a:sym typeface="Calibri" panose="020F0502020204030204"/>
                </a:rPr>
                <a:t>Data Privacy and Security : </a:t>
              </a:r>
              <a:r>
                <a:rPr sz="2400">
                  <a:solidFill>
                    <a:schemeClr val="bg1"/>
                  </a:solidFill>
                  <a:latin typeface="Calibri" panose="020F0502020204030204" charset="0"/>
                  <a:ea typeface="Calibri" panose="020F0502020204030204"/>
                  <a:cs typeface="Calibri" panose="020F0502020204030204" charset="0"/>
                  <a:sym typeface="Calibri" panose="020F0502020204030204"/>
                </a:rPr>
                <a:t>Protecting the privacy and security of student and teacher data in online educational environment is a top priority.</a:t>
              </a:r>
              <a:endParaRPr sz="2400">
                <a:solidFill>
                  <a:schemeClr val="bg1"/>
                </a:solidFill>
                <a:latin typeface="Calibri" panose="020F0502020204030204" charset="0"/>
                <a:ea typeface="Calibri" panose="020F0502020204030204"/>
                <a:cs typeface="Calibri" panose="020F0502020204030204" charset="0"/>
                <a:sym typeface="Calibri" panose="020F0502020204030204"/>
              </a:endParaRPr>
            </a:p>
          </p:txBody>
        </p:sp>
      </p:grpSp>
      <p:sp>
        <p:nvSpPr>
          <p:cNvPr id="170" name="Google Shape;170;p18"/>
          <p:cNvSpPr/>
          <p:nvPr/>
        </p:nvSpPr>
        <p:spPr>
          <a:xfrm>
            <a:off x="-1201801" y="5219620"/>
            <a:ext cx="8127642" cy="6605556"/>
          </a:xfrm>
          <a:custGeom>
            <a:avLst/>
            <a:gdLst/>
            <a:ahLst/>
            <a:cxnLst/>
            <a:rect l="l" t="t" r="r" b="b"/>
            <a:pathLst>
              <a:path w="8127642" h="6605556" extrusionOk="0">
                <a:moveTo>
                  <a:pt x="0" y="0"/>
                </a:moveTo>
                <a:lnTo>
                  <a:pt x="8127642" y="0"/>
                </a:lnTo>
                <a:lnTo>
                  <a:pt x="8127642" y="6605556"/>
                </a:lnTo>
                <a:lnTo>
                  <a:pt x="0" y="6605556"/>
                </a:lnTo>
                <a:lnTo>
                  <a:pt x="0" y="0"/>
                </a:lnTo>
                <a:close/>
              </a:path>
            </a:pathLst>
          </a:custGeom>
          <a:blipFill rotWithShape="1">
            <a:blip r:embed="rId1"/>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1" name="Google Shape;171;p18"/>
          <p:cNvSpPr txBox="1"/>
          <p:nvPr/>
        </p:nvSpPr>
        <p:spPr>
          <a:xfrm>
            <a:off x="1300982" y="984572"/>
            <a:ext cx="4643986" cy="591892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600" b="1">
                <a:solidFill>
                  <a:srgbClr val="101010"/>
                </a:solidFill>
                <a:latin typeface="Poppins" panose="00000800000000000000"/>
                <a:ea typeface="Poppins" panose="00000800000000000000"/>
                <a:cs typeface="Poppins" panose="00000800000000000000"/>
                <a:sym typeface="Poppins" panose="00000800000000000000"/>
              </a:rPr>
              <a:t>Challenges and Key Learning </a:t>
            </a:r>
            <a:r>
              <a:rPr lang="en-US" sz="3100" b="1">
                <a:solidFill>
                  <a:srgbClr val="101010"/>
                </a:solidFill>
                <a:latin typeface="Poppins" panose="00000800000000000000"/>
                <a:ea typeface="Poppins" panose="00000800000000000000"/>
                <a:cs typeface="Poppins" panose="00000800000000000000"/>
                <a:sym typeface="Poppins" panose="00000800000000000000"/>
              </a:rPr>
              <a:t>(Technical challenges, Solutions &amp; workaround, Key learnings)</a:t>
            </a:r>
            <a:endParaRPr lang="en-US" sz="3100" b="1">
              <a:solidFill>
                <a:srgbClr val="101010"/>
              </a:solidFill>
              <a:latin typeface="Poppins" panose="00000800000000000000"/>
              <a:ea typeface="Poppins" panose="00000800000000000000"/>
              <a:cs typeface="Poppins" panose="00000800000000000000"/>
              <a:sym typeface="Poppins" panose="00000800000000000000"/>
            </a:endParaRPr>
          </a:p>
        </p:txBody>
      </p:sp>
      <p:pic>
        <p:nvPicPr>
          <p:cNvPr id="172" name="Google Shape;172;p18" descr="A black and white logo&#10;&#10;Description automatically generated"/>
          <p:cNvPicPr preferRelativeResize="0"/>
          <p:nvPr/>
        </p:nvPicPr>
        <p:blipFill rotWithShape="1">
          <a:blip r:embed="rId2"/>
          <a:srcRect/>
          <a:stretch>
            <a:fillRect/>
          </a:stretch>
        </p:blipFill>
        <p:spPr>
          <a:xfrm>
            <a:off x="15163800" y="8765834"/>
            <a:ext cx="2665950" cy="110206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76" name="Shape 176"/>
        <p:cNvGrpSpPr/>
        <p:nvPr/>
      </p:nvGrpSpPr>
      <p:grpSpPr>
        <a:xfrm>
          <a:off x="0" y="0"/>
          <a:ext cx="0" cy="0"/>
          <a:chOff x="0" y="0"/>
          <a:chExt cx="0" cy="0"/>
        </a:xfrm>
      </p:grpSpPr>
      <p:sp>
        <p:nvSpPr>
          <p:cNvPr id="177" name="Google Shape;177;p19"/>
          <p:cNvSpPr/>
          <p:nvPr/>
        </p:nvSpPr>
        <p:spPr>
          <a:xfrm>
            <a:off x="8187217" y="-1676277"/>
            <a:ext cx="12260528" cy="8939040"/>
          </a:xfrm>
          <a:custGeom>
            <a:avLst/>
            <a:gdLst/>
            <a:ahLst/>
            <a:cxnLst/>
            <a:rect l="l" t="t" r="r" b="b"/>
            <a:pathLst>
              <a:path w="12260528" h="8939040" extrusionOk="0">
                <a:moveTo>
                  <a:pt x="0" y="0"/>
                </a:moveTo>
                <a:lnTo>
                  <a:pt x="12260529" y="0"/>
                </a:lnTo>
                <a:lnTo>
                  <a:pt x="12260529" y="8939040"/>
                </a:lnTo>
                <a:lnTo>
                  <a:pt x="0" y="8939040"/>
                </a:lnTo>
                <a:lnTo>
                  <a:pt x="0" y="0"/>
                </a:lnTo>
                <a:close/>
              </a:path>
            </a:pathLst>
          </a:custGeom>
          <a:blipFill rotWithShape="1">
            <a:blip r:embed="rId1"/>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8" name="Google Shape;178;p19"/>
          <p:cNvSpPr txBox="1"/>
          <p:nvPr/>
        </p:nvSpPr>
        <p:spPr>
          <a:xfrm>
            <a:off x="1221496" y="1074246"/>
            <a:ext cx="10030975" cy="20669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600" b="1">
                <a:solidFill>
                  <a:srgbClr val="101010"/>
                </a:solidFill>
                <a:latin typeface="Poppins" panose="00000800000000000000"/>
                <a:ea typeface="Poppins" panose="00000800000000000000"/>
                <a:cs typeface="Poppins" panose="00000800000000000000"/>
                <a:sym typeface="Poppins" panose="00000800000000000000"/>
              </a:rPr>
              <a:t>Future work </a:t>
            </a:r>
            <a:endParaRPr lang="en-US" sz="5600" b="1">
              <a:solidFill>
                <a:srgbClr val="101010"/>
              </a:solidFill>
              <a:latin typeface="Poppins" panose="00000800000000000000"/>
              <a:ea typeface="Poppins" panose="00000800000000000000"/>
              <a:cs typeface="Poppins" panose="00000800000000000000"/>
              <a:sym typeface="Poppins" panose="00000800000000000000"/>
            </a:endParaRPr>
          </a:p>
          <a:p>
            <a:pPr marL="0" marR="0" lvl="0" indent="0" algn="l" rtl="0">
              <a:lnSpc>
                <a:spcPct val="210000"/>
              </a:lnSpc>
              <a:spcBef>
                <a:spcPts val="0"/>
              </a:spcBef>
              <a:spcAft>
                <a:spcPts val="0"/>
              </a:spcAft>
              <a:buNone/>
            </a:pPr>
            <a:endParaRPr lang="en-US" sz="3200" b="1">
              <a:solidFill>
                <a:srgbClr val="101010"/>
              </a:solidFill>
              <a:latin typeface="Poppins" panose="00000800000000000000"/>
              <a:ea typeface="Poppins" panose="00000800000000000000"/>
              <a:cs typeface="Poppins" panose="00000800000000000000"/>
              <a:sym typeface="Poppins" panose="00000800000000000000"/>
            </a:endParaRPr>
          </a:p>
        </p:txBody>
      </p:sp>
      <p:grpSp>
        <p:nvGrpSpPr>
          <p:cNvPr id="179" name="Google Shape;179;p19"/>
          <p:cNvGrpSpPr/>
          <p:nvPr/>
        </p:nvGrpSpPr>
        <p:grpSpPr>
          <a:xfrm>
            <a:off x="0" y="3445510"/>
            <a:ext cx="18288000" cy="6489065"/>
            <a:chOff x="0" y="-38100"/>
            <a:chExt cx="1451049" cy="1257300"/>
          </a:xfrm>
        </p:grpSpPr>
        <p:sp>
          <p:nvSpPr>
            <p:cNvPr id="180" name="Google Shape;180;p19"/>
            <p:cNvSpPr/>
            <p:nvPr/>
          </p:nvSpPr>
          <p:spPr>
            <a:xfrm>
              <a:off x="0" y="0"/>
              <a:ext cx="1451049" cy="1219200"/>
            </a:xfrm>
            <a:custGeom>
              <a:avLst/>
              <a:gdLst/>
              <a:ahLst/>
              <a:cxnLst/>
              <a:rect l="l" t="t" r="r" b="b"/>
              <a:pathLst>
                <a:path w="1451049" h="1219200" extrusionOk="0">
                  <a:moveTo>
                    <a:pt x="0" y="0"/>
                  </a:moveTo>
                  <a:lnTo>
                    <a:pt x="1451049" y="0"/>
                  </a:lnTo>
                  <a:lnTo>
                    <a:pt x="1451049" y="1219200"/>
                  </a:lnTo>
                  <a:lnTo>
                    <a:pt x="0" y="1219200"/>
                  </a:lnTo>
                  <a:close/>
                </a:path>
              </a:pathLst>
            </a:custGeom>
            <a:solidFill>
              <a:srgbClr val="071C4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1" name="Google Shape;181;p19"/>
            <p:cNvSpPr txBox="1"/>
            <p:nvPr/>
          </p:nvSpPr>
          <p:spPr>
            <a:xfrm>
              <a:off x="0" y="-38100"/>
              <a:ext cx="1451049" cy="1257300"/>
            </a:xfrm>
            <a:prstGeom prst="rect">
              <a:avLst/>
            </a:prstGeom>
            <a:noFill/>
            <a:ln>
              <a:noFill/>
            </a:ln>
          </p:spPr>
          <p:txBody>
            <a:bodyPr spcFirstLastPara="1" wrap="square" lIns="50800" tIns="50800" rIns="50800" bIns="50800" anchor="ctr" anchorCtr="0">
              <a:noAutofit/>
            </a:bodyPr>
            <a:lstStyle/>
            <a:p>
              <a:pPr marL="0" marR="0" lvl="0" indent="0" algn="ctr" rtl="0">
                <a:lnSpc>
                  <a:spcPct val="148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82" name="Google Shape;182;p19"/>
          <p:cNvSpPr txBox="1"/>
          <p:nvPr/>
        </p:nvSpPr>
        <p:spPr>
          <a:xfrm>
            <a:off x="815731" y="4116731"/>
            <a:ext cx="3509493" cy="42481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400" b="1">
                <a:solidFill>
                  <a:srgbClr val="FFFFFF"/>
                </a:solidFill>
                <a:latin typeface="Poppins" panose="00000800000000000000"/>
                <a:ea typeface="Poppins" panose="00000800000000000000"/>
                <a:cs typeface="Poppins" panose="00000800000000000000"/>
                <a:sym typeface="Poppins" panose="00000800000000000000"/>
              </a:rPr>
              <a:t>Explain</a:t>
            </a:r>
            <a:endParaRPr lang="en-US" sz="2400" b="1">
              <a:solidFill>
                <a:srgbClr val="FFFFFF"/>
              </a:solidFill>
              <a:latin typeface="Poppins" panose="00000800000000000000"/>
              <a:ea typeface="Poppins" panose="00000800000000000000"/>
              <a:cs typeface="Poppins" panose="00000800000000000000"/>
              <a:sym typeface="Poppins" panose="00000800000000000000"/>
            </a:endParaRPr>
          </a:p>
        </p:txBody>
      </p:sp>
      <p:sp>
        <p:nvSpPr>
          <p:cNvPr id="183" name="Google Shape;183;p19"/>
          <p:cNvSpPr txBox="1"/>
          <p:nvPr/>
        </p:nvSpPr>
        <p:spPr>
          <a:xfrm>
            <a:off x="669681" y="4798034"/>
            <a:ext cx="15618704" cy="4431665"/>
          </a:xfrm>
          <a:prstGeom prst="rect">
            <a:avLst/>
          </a:prstGeom>
          <a:noFill/>
          <a:ln>
            <a:noFill/>
          </a:ln>
        </p:spPr>
        <p:txBody>
          <a:bodyPr spcFirstLastPara="1" wrap="square" lIns="0" tIns="0" rIns="0" bIns="0" anchor="t" anchorCtr="0">
            <a:spAutoFit/>
          </a:bodyPr>
          <a:lstStyle/>
          <a:p>
            <a:pPr marL="0" marR="0" lvl="0" indent="0" algn="just" rtl="0">
              <a:lnSpc>
                <a:spcPct val="160000"/>
              </a:lnSpc>
              <a:spcBef>
                <a:spcPts val="0"/>
              </a:spcBef>
              <a:spcAft>
                <a:spcPts val="0"/>
              </a:spcAft>
              <a:buClr>
                <a:srgbClr val="FFFFFF"/>
              </a:buClr>
              <a:buFont typeface="Wingdings" panose="05000000000000000000" charset="0"/>
              <a:buChar char="Ø"/>
            </a:pPr>
            <a:r>
              <a:rPr lang="en-IN" altLang="en-US" sz="1800" b="1">
                <a:solidFill>
                  <a:srgbClr val="D9D9D9"/>
                </a:solidFill>
                <a:latin typeface="+mj-lt"/>
                <a:ea typeface="Poppins" panose="00000800000000000000"/>
                <a:cs typeface="+mj-lt"/>
                <a:sym typeface="Poppins" panose="00000800000000000000"/>
              </a:rPr>
              <a:t> </a:t>
            </a:r>
            <a:r>
              <a:rPr lang="en-US" sz="2000" b="1">
                <a:solidFill>
                  <a:srgbClr val="D9D9D9"/>
                </a:solidFill>
                <a:latin typeface="+mj-lt"/>
                <a:ea typeface="Poppins" panose="00000800000000000000"/>
                <a:cs typeface="+mj-lt"/>
                <a:sym typeface="Poppins" panose="00000800000000000000"/>
              </a:rPr>
              <a:t>AI-driven content adaptation</a:t>
            </a:r>
            <a:r>
              <a:rPr lang="en-IN" altLang="en-US" sz="2000" b="1">
                <a:solidFill>
                  <a:srgbClr val="D9D9D9"/>
                </a:solidFill>
                <a:latin typeface="+mj-lt"/>
                <a:ea typeface="Poppins" panose="00000800000000000000"/>
                <a:cs typeface="+mj-lt"/>
                <a:sym typeface="Poppins" panose="00000800000000000000"/>
              </a:rPr>
              <a:t>:-</a:t>
            </a:r>
            <a:r>
              <a:rPr lang="en-IN" altLang="en-US" sz="2000">
                <a:solidFill>
                  <a:srgbClr val="D9D9D9"/>
                </a:solidFill>
                <a:latin typeface="+mj-lt"/>
                <a:ea typeface="Poppins" panose="00000800000000000000"/>
                <a:cs typeface="+mj-lt"/>
                <a:sym typeface="Poppins" panose="00000800000000000000"/>
              </a:rPr>
              <a:t> AI algorithms will be used to dynamically adjust and optimize educational content based on users' preferences, learning patterns, and device capabilities, ensuring a personalized and efficient learning experience.</a:t>
            </a:r>
            <a:r>
              <a:rPr lang="en-US" sz="2000">
                <a:solidFill>
                  <a:srgbClr val="D9D9D9"/>
                </a:solidFill>
                <a:latin typeface="+mj-lt"/>
                <a:ea typeface="Poppins" panose="00000800000000000000"/>
                <a:cs typeface="+mj-lt"/>
                <a:sym typeface="Poppins" panose="00000800000000000000"/>
              </a:rPr>
              <a:t> </a:t>
            </a:r>
            <a:endParaRPr lang="en-US" sz="2000">
              <a:solidFill>
                <a:srgbClr val="D9D9D9"/>
              </a:solidFill>
              <a:latin typeface="+mj-lt"/>
              <a:ea typeface="Poppins" panose="00000800000000000000"/>
              <a:cs typeface="+mj-lt"/>
              <a:sym typeface="Poppins" panose="00000800000000000000"/>
            </a:endParaRPr>
          </a:p>
          <a:p>
            <a:pPr marL="0" marR="0" lvl="0" indent="0" algn="just" rtl="0">
              <a:lnSpc>
                <a:spcPct val="160000"/>
              </a:lnSpc>
              <a:spcBef>
                <a:spcPts val="0"/>
              </a:spcBef>
              <a:spcAft>
                <a:spcPts val="0"/>
              </a:spcAft>
              <a:buClr>
                <a:srgbClr val="FFFFFF"/>
              </a:buClr>
              <a:buFont typeface="Wingdings" panose="05000000000000000000" charset="0"/>
              <a:buNone/>
            </a:pPr>
            <a:endParaRPr lang="en-US" sz="2000">
              <a:solidFill>
                <a:srgbClr val="D9D9D9"/>
              </a:solidFill>
              <a:latin typeface="+mj-lt"/>
              <a:ea typeface="Poppins" panose="00000800000000000000"/>
              <a:cs typeface="+mj-lt"/>
              <a:sym typeface="Poppins" panose="00000800000000000000"/>
            </a:endParaRPr>
          </a:p>
          <a:p>
            <a:pPr marL="0" marR="0" lvl="0" indent="0" algn="just" rtl="0">
              <a:lnSpc>
                <a:spcPct val="160000"/>
              </a:lnSpc>
              <a:spcBef>
                <a:spcPts val="0"/>
              </a:spcBef>
              <a:spcAft>
                <a:spcPts val="0"/>
              </a:spcAft>
              <a:buClr>
                <a:srgbClr val="FFFFFF"/>
              </a:buClr>
              <a:buFont typeface="Wingdings" panose="05000000000000000000" charset="0"/>
              <a:buChar char="Ø"/>
            </a:pPr>
            <a:r>
              <a:rPr lang="en-IN" altLang="en-US" sz="2000" b="1">
                <a:solidFill>
                  <a:srgbClr val="D9D9D9"/>
                </a:solidFill>
                <a:latin typeface="+mj-lt"/>
                <a:ea typeface="Poppins" panose="00000800000000000000"/>
                <a:cs typeface="+mj-lt"/>
                <a:sym typeface="Poppins" panose="00000800000000000000"/>
              </a:rPr>
              <a:t> </a:t>
            </a:r>
            <a:r>
              <a:rPr lang="en-US" sz="2000" b="1">
                <a:solidFill>
                  <a:srgbClr val="D9D9D9"/>
                </a:solidFill>
                <a:latin typeface="+mj-lt"/>
                <a:ea typeface="Poppins" panose="00000800000000000000"/>
                <a:cs typeface="+mj-lt"/>
                <a:sym typeface="Poppins" panose="00000800000000000000"/>
              </a:rPr>
              <a:t>AR/VR integration</a:t>
            </a:r>
            <a:r>
              <a:rPr lang="en-IN" altLang="en-US" sz="2000" b="1">
                <a:solidFill>
                  <a:srgbClr val="D9D9D9"/>
                </a:solidFill>
                <a:latin typeface="+mj-lt"/>
                <a:ea typeface="Poppins" panose="00000800000000000000"/>
                <a:cs typeface="+mj-lt"/>
                <a:sym typeface="Poppins" panose="00000800000000000000"/>
              </a:rPr>
              <a:t>:-</a:t>
            </a:r>
            <a:r>
              <a:rPr lang="en-IN" altLang="en-US" sz="2000">
                <a:solidFill>
                  <a:srgbClr val="D9D9D9"/>
                </a:solidFill>
                <a:latin typeface="+mj-lt"/>
                <a:ea typeface="Poppins" panose="00000800000000000000"/>
                <a:cs typeface="+mj-lt"/>
                <a:sym typeface="Poppins" panose="00000800000000000000"/>
              </a:rPr>
              <a:t> It</a:t>
            </a:r>
            <a:r>
              <a:rPr lang="en-US" sz="2000">
                <a:solidFill>
                  <a:srgbClr val="D9D9D9"/>
                </a:solidFill>
                <a:latin typeface="+mj-lt"/>
                <a:ea typeface="Poppins" panose="00000800000000000000"/>
                <a:cs typeface="+mj-lt"/>
                <a:sym typeface="Poppins" panose="00000800000000000000"/>
              </a:rPr>
              <a:t> enhances the educational platform by providing immersive learning experiences, global collaboration, personalized content adaptation, and inclusive simulations, fostering engagement, critical thinking, and skill development.</a:t>
            </a:r>
            <a:endParaRPr lang="en-US" sz="2000">
              <a:solidFill>
                <a:srgbClr val="D9D9D9"/>
              </a:solidFill>
              <a:latin typeface="+mj-lt"/>
              <a:ea typeface="Poppins" panose="00000800000000000000"/>
              <a:cs typeface="+mj-lt"/>
              <a:sym typeface="Poppins" panose="00000800000000000000"/>
            </a:endParaRPr>
          </a:p>
          <a:p>
            <a:pPr marL="0" marR="0" lvl="0" indent="0" algn="just" rtl="0">
              <a:lnSpc>
                <a:spcPct val="160000"/>
              </a:lnSpc>
              <a:spcBef>
                <a:spcPts val="0"/>
              </a:spcBef>
              <a:spcAft>
                <a:spcPts val="0"/>
              </a:spcAft>
              <a:buClr>
                <a:srgbClr val="FFFFFF"/>
              </a:buClr>
              <a:buFont typeface="Wingdings" panose="05000000000000000000" charset="0"/>
              <a:buNone/>
            </a:pPr>
            <a:endParaRPr lang="en-US" sz="2000">
              <a:solidFill>
                <a:srgbClr val="D9D9D9"/>
              </a:solidFill>
              <a:latin typeface="+mj-lt"/>
              <a:ea typeface="Poppins" panose="00000800000000000000"/>
              <a:cs typeface="+mj-lt"/>
              <a:sym typeface="Poppins" panose="00000800000000000000"/>
            </a:endParaRPr>
          </a:p>
          <a:p>
            <a:pPr marL="0" marR="0" lvl="0" indent="0" algn="just" rtl="0">
              <a:lnSpc>
                <a:spcPct val="160000"/>
              </a:lnSpc>
              <a:spcBef>
                <a:spcPts val="0"/>
              </a:spcBef>
              <a:spcAft>
                <a:spcPts val="0"/>
              </a:spcAft>
              <a:buClr>
                <a:srgbClr val="FFFFFF"/>
              </a:buClr>
              <a:buFont typeface="Wingdings" panose="05000000000000000000" charset="0"/>
              <a:buChar char="Ø"/>
            </a:pPr>
            <a:r>
              <a:rPr lang="en-IN" altLang="en-US" sz="2000">
                <a:solidFill>
                  <a:srgbClr val="D9D9D9"/>
                </a:solidFill>
                <a:latin typeface="+mj-lt"/>
                <a:ea typeface="Poppins" panose="00000800000000000000"/>
                <a:cs typeface="+mj-lt"/>
                <a:sym typeface="Poppins" panose="00000800000000000000"/>
              </a:rPr>
              <a:t> </a:t>
            </a:r>
            <a:r>
              <a:rPr lang="en-US" sz="2000">
                <a:solidFill>
                  <a:srgbClr val="D9D9D9"/>
                </a:solidFill>
                <a:latin typeface="+mj-lt"/>
                <a:ea typeface="Poppins" panose="00000800000000000000"/>
                <a:cs typeface="+mj-lt"/>
                <a:sym typeface="Poppins" panose="00000800000000000000"/>
              </a:rPr>
              <a:t>Tailor-made content for people with disabilities within the educational platform</a:t>
            </a:r>
            <a:r>
              <a:rPr lang="en-IN" altLang="en-US" sz="2000">
                <a:solidFill>
                  <a:srgbClr val="D9D9D9"/>
                </a:solidFill>
                <a:latin typeface="+mj-lt"/>
                <a:ea typeface="Poppins" panose="00000800000000000000"/>
                <a:cs typeface="+mj-lt"/>
                <a:sym typeface="Poppins" panose="00000800000000000000"/>
              </a:rPr>
              <a:t>:- It</a:t>
            </a:r>
            <a:r>
              <a:rPr lang="en-US" sz="2000">
                <a:solidFill>
                  <a:srgbClr val="D9D9D9"/>
                </a:solidFill>
                <a:latin typeface="+mj-lt"/>
                <a:ea typeface="Poppins" panose="00000800000000000000"/>
                <a:cs typeface="+mj-lt"/>
                <a:sym typeface="Poppins" panose="00000800000000000000"/>
              </a:rPr>
              <a:t> involves incorporating accessible features such as audio descriptions, text-to-speech capabilities, adaptable font sizes, and simplified navigation, ensuring an inclusive learning experience for individuals with diverse needs and abilities.</a:t>
            </a:r>
            <a:endParaRPr lang="en-US" sz="2000">
              <a:solidFill>
                <a:srgbClr val="D9D9D9"/>
              </a:solidFill>
              <a:latin typeface="+mj-lt"/>
              <a:ea typeface="Poppins" panose="00000800000000000000"/>
              <a:cs typeface="+mj-lt"/>
              <a:sym typeface="Poppins" panose="00000800000000000000"/>
            </a:endParaRPr>
          </a:p>
        </p:txBody>
      </p:sp>
      <p:cxnSp>
        <p:nvCxnSpPr>
          <p:cNvPr id="185" name="Google Shape;185;p19"/>
          <p:cNvCxnSpPr/>
          <p:nvPr/>
        </p:nvCxnSpPr>
        <p:spPr>
          <a:xfrm>
            <a:off x="1028700" y="601417"/>
            <a:ext cx="16230600" cy="0"/>
          </a:xfrm>
          <a:prstGeom prst="straightConnector1">
            <a:avLst/>
          </a:prstGeom>
          <a:noFill/>
          <a:ln w="19050" cap="flat" cmpd="sng">
            <a:solidFill>
              <a:srgbClr val="D9D9D9"/>
            </a:solidFill>
            <a:prstDash val="solid"/>
            <a:round/>
            <a:headEnd type="none" w="sm" len="sm"/>
            <a:tailEnd type="none" w="sm" len="sm"/>
          </a:ln>
        </p:spPr>
      </p:cxnSp>
      <p:pic>
        <p:nvPicPr>
          <p:cNvPr id="186" name="Google Shape;186;p19" descr="A black and white logo&#10;&#10;Description automatically generated"/>
          <p:cNvPicPr preferRelativeResize="0"/>
          <p:nvPr/>
        </p:nvPicPr>
        <p:blipFill rotWithShape="1">
          <a:blip r:embed="rId2"/>
          <a:srcRect/>
          <a:stretch>
            <a:fillRect/>
          </a:stretch>
        </p:blipFill>
        <p:spPr>
          <a:xfrm>
            <a:off x="15163800" y="8811260"/>
            <a:ext cx="2665730" cy="112268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90" name="Shape 190"/>
        <p:cNvGrpSpPr/>
        <p:nvPr/>
      </p:nvGrpSpPr>
      <p:grpSpPr>
        <a:xfrm>
          <a:off x="0" y="0"/>
          <a:ext cx="0" cy="0"/>
          <a:chOff x="0" y="0"/>
          <a:chExt cx="0" cy="0"/>
        </a:xfrm>
      </p:grpSpPr>
      <p:sp>
        <p:nvSpPr>
          <p:cNvPr id="191" name="Google Shape;191;p20"/>
          <p:cNvSpPr/>
          <p:nvPr/>
        </p:nvSpPr>
        <p:spPr>
          <a:xfrm>
            <a:off x="8187217" y="-1676277"/>
            <a:ext cx="12260528" cy="8939040"/>
          </a:xfrm>
          <a:custGeom>
            <a:avLst/>
            <a:gdLst/>
            <a:ahLst/>
            <a:cxnLst/>
            <a:rect l="l" t="t" r="r" b="b"/>
            <a:pathLst>
              <a:path w="12260528" h="8939040" extrusionOk="0">
                <a:moveTo>
                  <a:pt x="0" y="0"/>
                </a:moveTo>
                <a:lnTo>
                  <a:pt x="12260529" y="0"/>
                </a:lnTo>
                <a:lnTo>
                  <a:pt x="12260529" y="8939040"/>
                </a:lnTo>
                <a:lnTo>
                  <a:pt x="0" y="8939040"/>
                </a:lnTo>
                <a:lnTo>
                  <a:pt x="0" y="0"/>
                </a:lnTo>
                <a:close/>
              </a:path>
            </a:pathLst>
          </a:custGeom>
          <a:blipFill rotWithShape="1">
            <a:blip r:embed="rId1"/>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92" name="Google Shape;192;p20"/>
          <p:cNvSpPr txBox="1"/>
          <p:nvPr/>
        </p:nvSpPr>
        <p:spPr>
          <a:xfrm>
            <a:off x="1028700" y="687949"/>
            <a:ext cx="10030975" cy="171899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600" b="1">
                <a:solidFill>
                  <a:srgbClr val="101010"/>
                </a:solidFill>
                <a:latin typeface="Poppins" panose="00000800000000000000"/>
                <a:ea typeface="Poppins" panose="00000800000000000000"/>
                <a:cs typeface="Poppins" panose="00000800000000000000"/>
                <a:sym typeface="Poppins" panose="00000800000000000000"/>
              </a:rPr>
              <a:t>⁠Business Model and Monetization </a:t>
            </a:r>
            <a:endParaRPr lang="en-US" sz="5600" b="1">
              <a:solidFill>
                <a:srgbClr val="101010"/>
              </a:solidFill>
              <a:latin typeface="Poppins" panose="00000800000000000000"/>
              <a:ea typeface="Poppins" panose="00000800000000000000"/>
              <a:cs typeface="Poppins" panose="00000800000000000000"/>
              <a:sym typeface="Poppins" panose="00000800000000000000"/>
            </a:endParaRPr>
          </a:p>
        </p:txBody>
      </p:sp>
      <p:sp>
        <p:nvSpPr>
          <p:cNvPr id="194" name="Google Shape;194;p20"/>
          <p:cNvSpPr/>
          <p:nvPr/>
        </p:nvSpPr>
        <p:spPr>
          <a:xfrm>
            <a:off x="0" y="4385310"/>
            <a:ext cx="18288000" cy="5532755"/>
          </a:xfrm>
          <a:custGeom>
            <a:avLst/>
            <a:gdLst/>
            <a:ahLst/>
            <a:cxnLst/>
            <a:rect l="l" t="t" r="r" b="b"/>
            <a:pathLst>
              <a:path w="1451049" h="1219200" extrusionOk="0">
                <a:moveTo>
                  <a:pt x="0" y="0"/>
                </a:moveTo>
                <a:lnTo>
                  <a:pt x="1451049" y="0"/>
                </a:lnTo>
                <a:lnTo>
                  <a:pt x="1451049" y="1219200"/>
                </a:lnTo>
                <a:lnTo>
                  <a:pt x="0" y="1219200"/>
                </a:lnTo>
                <a:close/>
              </a:path>
            </a:pathLst>
          </a:custGeom>
          <a:solidFill>
            <a:srgbClr val="071C4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97" name="Google Shape;197;p20"/>
          <p:cNvSpPr txBox="1"/>
          <p:nvPr/>
        </p:nvSpPr>
        <p:spPr>
          <a:xfrm>
            <a:off x="599440" y="5347970"/>
            <a:ext cx="12065635" cy="2333625"/>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None/>
            </a:pPr>
            <a:r>
              <a:rPr lang="en-US" sz="1800">
                <a:solidFill>
                  <a:srgbClr val="D9D9D9"/>
                </a:solidFill>
                <a:latin typeface="Poppins" panose="00000800000000000000"/>
                <a:ea typeface="Poppins" panose="00000800000000000000"/>
                <a:cs typeface="Poppins" panose="00000800000000000000"/>
                <a:sym typeface="Poppins" panose="00000800000000000000"/>
              </a:rPr>
              <a:t>	</a:t>
            </a:r>
            <a:endParaRPr lang="en-US" sz="1800">
              <a:solidFill>
                <a:srgbClr val="D9D9D9"/>
              </a:solidFill>
              <a:latin typeface="Poppins" panose="00000800000000000000"/>
              <a:ea typeface="Poppins" panose="00000800000000000000"/>
              <a:cs typeface="Poppins" panose="00000800000000000000"/>
              <a:sym typeface="Poppins" panose="00000800000000000000"/>
            </a:endParaRPr>
          </a:p>
        </p:txBody>
      </p:sp>
      <p:cxnSp>
        <p:nvCxnSpPr>
          <p:cNvPr id="198" name="Google Shape;198;p20"/>
          <p:cNvCxnSpPr/>
          <p:nvPr/>
        </p:nvCxnSpPr>
        <p:spPr>
          <a:xfrm>
            <a:off x="1028700" y="601417"/>
            <a:ext cx="16230600" cy="0"/>
          </a:xfrm>
          <a:prstGeom prst="straightConnector1">
            <a:avLst/>
          </a:prstGeom>
          <a:noFill/>
          <a:ln w="19050" cap="flat" cmpd="sng">
            <a:solidFill>
              <a:srgbClr val="D9D9D9"/>
            </a:solidFill>
            <a:prstDash val="solid"/>
            <a:round/>
            <a:headEnd type="none" w="sm" len="sm"/>
            <a:tailEnd type="none" w="sm" len="sm"/>
          </a:ln>
        </p:spPr>
      </p:cxnSp>
      <p:sp>
        <p:nvSpPr>
          <p:cNvPr id="199" name="Google Shape;199;p20"/>
          <p:cNvSpPr txBox="1"/>
          <p:nvPr/>
        </p:nvSpPr>
        <p:spPr>
          <a:xfrm>
            <a:off x="1033182" y="2138086"/>
            <a:ext cx="6815418" cy="1672894"/>
          </a:xfrm>
          <a:prstGeom prst="rect">
            <a:avLst/>
          </a:prstGeom>
          <a:noFill/>
          <a:ln>
            <a:noFill/>
          </a:ln>
        </p:spPr>
        <p:txBody>
          <a:bodyPr spcFirstLastPara="1" wrap="square" lIns="91425" tIns="45700" rIns="91425" bIns="45700" anchor="t" anchorCtr="0">
            <a:spAutoFit/>
          </a:bodyPr>
          <a:lstStyle/>
          <a:p>
            <a:pPr marL="0" marR="0" lvl="0" indent="0" algn="l" rtl="0">
              <a:lnSpc>
                <a:spcPct val="336000"/>
              </a:lnSpc>
              <a:spcBef>
                <a:spcPts val="0"/>
              </a:spcBef>
              <a:spcAft>
                <a:spcPts val="0"/>
              </a:spcAft>
              <a:buNone/>
            </a:pPr>
            <a:r>
              <a:rPr lang="en-US" sz="2000" b="1">
                <a:solidFill>
                  <a:srgbClr val="101010"/>
                </a:solidFill>
                <a:latin typeface="Poppins" panose="00000800000000000000"/>
                <a:ea typeface="Poppins" panose="00000800000000000000"/>
                <a:cs typeface="Poppins" panose="00000800000000000000"/>
                <a:sym typeface="Poppins" panose="00000800000000000000"/>
              </a:rPr>
              <a:t>(Business model canvas, Monetization, Estimated costs)  (Potential features, plans for scaling)</a:t>
            </a:r>
            <a:endParaRPr lang="en-US" sz="2000" b="1">
              <a:solidFill>
                <a:srgbClr val="101010"/>
              </a:solidFill>
              <a:latin typeface="Poppins" panose="00000800000000000000"/>
              <a:ea typeface="Poppins" panose="00000800000000000000"/>
              <a:cs typeface="Poppins" panose="00000800000000000000"/>
              <a:sym typeface="Poppins" panose="00000800000000000000"/>
            </a:endParaRPr>
          </a:p>
        </p:txBody>
      </p:sp>
      <p:pic>
        <p:nvPicPr>
          <p:cNvPr id="200" name="Google Shape;200;p20" descr="A black and white logo&#10;&#10;Description automatically generated"/>
          <p:cNvPicPr preferRelativeResize="0"/>
          <p:nvPr/>
        </p:nvPicPr>
        <p:blipFill rotWithShape="1">
          <a:blip r:embed="rId2"/>
          <a:srcRect/>
          <a:stretch>
            <a:fillRect/>
          </a:stretch>
        </p:blipFill>
        <p:spPr>
          <a:xfrm>
            <a:off x="15163800" y="8765834"/>
            <a:ext cx="2665950" cy="1102066"/>
          </a:xfrm>
          <a:prstGeom prst="rect">
            <a:avLst/>
          </a:prstGeom>
          <a:noFill/>
          <a:ln>
            <a:noFill/>
          </a:ln>
        </p:spPr>
      </p:pic>
      <p:sp>
        <p:nvSpPr>
          <p:cNvPr id="1" name="Text Box 0"/>
          <p:cNvSpPr txBox="1"/>
          <p:nvPr/>
        </p:nvSpPr>
        <p:spPr>
          <a:xfrm>
            <a:off x="177800" y="4482465"/>
            <a:ext cx="17606645" cy="4983480"/>
          </a:xfrm>
          <a:prstGeom prst="rect">
            <a:avLst/>
          </a:prstGeom>
          <a:noFill/>
        </p:spPr>
        <p:txBody>
          <a:bodyPr wrap="square" rtlCol="0">
            <a:noAutofit/>
          </a:bodyPr>
          <a:p>
            <a:r>
              <a:rPr lang="en-US" sz="2000">
                <a:solidFill>
                  <a:schemeClr val="bg1"/>
                </a:solidFill>
              </a:rPr>
              <a:t>Given our commitment to a non-profit ethos focussed on serving the broaded community, our methods to generate revenues are constrained.</a:t>
            </a:r>
            <a:endParaRPr lang="en-US" sz="2000">
              <a:solidFill>
                <a:schemeClr val="bg1"/>
              </a:solidFill>
            </a:endParaRPr>
          </a:p>
          <a:p>
            <a:r>
              <a:rPr lang="en-US" sz="2000">
                <a:solidFill>
                  <a:schemeClr val="bg1"/>
                </a:solidFill>
              </a:rPr>
              <a:t>Some methods to generate revenues are listed below:</a:t>
            </a:r>
            <a:endParaRPr lang="en-US" sz="2000">
              <a:solidFill>
                <a:schemeClr val="bg1"/>
              </a:solidFill>
            </a:endParaRPr>
          </a:p>
          <a:p>
            <a:endParaRPr lang="en-US" sz="2000">
              <a:solidFill>
                <a:schemeClr val="bg1"/>
              </a:solidFill>
            </a:endParaRPr>
          </a:p>
          <a:p>
            <a:pPr marL="342900" indent="-342900">
              <a:buClr>
                <a:srgbClr val="FFFFFF"/>
              </a:buClr>
              <a:buFont typeface="Wingdings" panose="05000000000000000000" charset="0"/>
              <a:buChar char="Ø"/>
            </a:pPr>
            <a:r>
              <a:rPr lang="en-US" sz="2000" b="1" u="sng">
                <a:solidFill>
                  <a:schemeClr val="bg1"/>
                </a:solidFill>
              </a:rPr>
              <a:t>Donations and Grants</a:t>
            </a:r>
            <a:r>
              <a:rPr lang="en-US" sz="2000">
                <a:solidFill>
                  <a:schemeClr val="bg1"/>
                </a:solidFill>
              </a:rPr>
              <a:t>:</a:t>
            </a:r>
            <a:endParaRPr lang="en-US" sz="2000">
              <a:solidFill>
                <a:schemeClr val="bg1"/>
              </a:solidFill>
            </a:endParaRPr>
          </a:p>
          <a:p>
            <a:pPr marL="0" indent="0">
              <a:buClr>
                <a:srgbClr val="F2F2F2"/>
              </a:buClr>
              <a:buFont typeface="Arial" panose="020B0604020202020204" pitchFamily="34" charset="0"/>
              <a:buNone/>
            </a:pPr>
            <a:r>
              <a:rPr lang="en-IN" altLang="en-US" sz="2000">
                <a:solidFill>
                  <a:schemeClr val="bg1"/>
                </a:solidFill>
              </a:rPr>
              <a:t>    </a:t>
            </a:r>
            <a:r>
              <a:rPr lang="en-US" sz="2000">
                <a:solidFill>
                  <a:schemeClr val="bg1"/>
                </a:solidFill>
              </a:rPr>
              <a:t>Support from generous donors and grants from philanthropic organizations fuel our mission to provide accessible education to all.</a:t>
            </a:r>
            <a:endParaRPr lang="en-US" sz="2000">
              <a:solidFill>
                <a:schemeClr val="bg1"/>
              </a:solidFill>
            </a:endParaRPr>
          </a:p>
          <a:p>
            <a:endParaRPr lang="en-US" sz="2000" b="1" u="sng">
              <a:solidFill>
                <a:schemeClr val="bg1"/>
              </a:solidFill>
            </a:endParaRPr>
          </a:p>
          <a:p>
            <a:pPr marL="342900" indent="-342900">
              <a:buClr>
                <a:srgbClr val="FFFFFF"/>
              </a:buClr>
              <a:buFont typeface="Wingdings" panose="05000000000000000000" charset="0"/>
              <a:buChar char="Ø"/>
            </a:pPr>
            <a:r>
              <a:rPr lang="en-US" sz="2000" b="1" u="sng">
                <a:solidFill>
                  <a:schemeClr val="bg1"/>
                </a:solidFill>
              </a:rPr>
              <a:t>Sponsorships and Partnerships</a:t>
            </a:r>
            <a:r>
              <a:rPr lang="en-US" sz="2000">
                <a:solidFill>
                  <a:schemeClr val="bg1"/>
                </a:solidFill>
              </a:rPr>
              <a:t>:</a:t>
            </a:r>
            <a:endParaRPr lang="en-US" sz="2000">
              <a:solidFill>
                <a:schemeClr val="bg1"/>
              </a:solidFill>
            </a:endParaRPr>
          </a:p>
          <a:p>
            <a:pPr marL="342900" indent="-342900">
              <a:buFont typeface="Arial" panose="020B0604020202020204" pitchFamily="34" charset="0"/>
              <a:buChar char="•"/>
            </a:pPr>
            <a:r>
              <a:rPr lang="en-US" sz="2000">
                <a:solidFill>
                  <a:schemeClr val="bg1"/>
                </a:solidFill>
              </a:rPr>
              <a:t>Strategic partnerships with aligned organizations and sponsorships from corporate entities would help to amplify our impact and reach</a:t>
            </a:r>
            <a:r>
              <a:rPr lang="en-IN" altLang="en-US" sz="2000">
                <a:solidFill>
                  <a:schemeClr val="bg1"/>
                </a:solidFill>
              </a:rPr>
              <a:t>.</a:t>
            </a:r>
            <a:endParaRPr lang="en-US" sz="2000">
              <a:solidFill>
                <a:schemeClr val="bg1"/>
              </a:solidFill>
            </a:endParaRPr>
          </a:p>
          <a:p>
            <a:endParaRPr lang="en-US" sz="2000">
              <a:solidFill>
                <a:schemeClr val="bg1"/>
              </a:solidFill>
            </a:endParaRPr>
          </a:p>
          <a:p>
            <a:pPr marL="342900" indent="-342900">
              <a:buClr>
                <a:srgbClr val="FFFFFF"/>
              </a:buClr>
              <a:buFont typeface="Wingdings" panose="05000000000000000000" charset="0"/>
              <a:buChar char="Ø"/>
            </a:pPr>
            <a:r>
              <a:rPr lang="en-US" sz="2000" b="1" u="sng">
                <a:solidFill>
                  <a:schemeClr val="bg1"/>
                </a:solidFill>
              </a:rPr>
              <a:t>Merchandise</a:t>
            </a:r>
            <a:r>
              <a:rPr lang="en-US" sz="2000">
                <a:solidFill>
                  <a:schemeClr val="bg1"/>
                </a:solidFill>
              </a:rPr>
              <a:t>:</a:t>
            </a:r>
            <a:endParaRPr lang="en-US" sz="2000">
              <a:solidFill>
                <a:schemeClr val="bg1"/>
              </a:solidFill>
            </a:endParaRPr>
          </a:p>
          <a:p>
            <a:pPr marL="342900" indent="-342900">
              <a:buFont typeface="Arial" panose="020B0604020202020204" pitchFamily="34" charset="0"/>
              <a:buChar char="•"/>
            </a:pPr>
            <a:r>
              <a:rPr lang="en-US" sz="2000">
                <a:solidFill>
                  <a:schemeClr val="bg1"/>
                </a:solidFill>
              </a:rPr>
              <a:t>Selling branded merchandise sales not only generate revenue but also help in raising awareness and hence support our cause</a:t>
            </a:r>
            <a:r>
              <a:rPr lang="en-IN" altLang="en-US" sz="2000">
                <a:solidFill>
                  <a:schemeClr val="bg1"/>
                </a:solidFill>
              </a:rPr>
              <a:t>.</a:t>
            </a:r>
            <a:endParaRPr lang="en-US" sz="2000">
              <a:solidFill>
                <a:schemeClr val="bg1"/>
              </a:solidFill>
            </a:endParaRPr>
          </a:p>
          <a:p>
            <a:endParaRPr lang="en-US" sz="2000" b="1" u="sng">
              <a:solidFill>
                <a:schemeClr val="bg1"/>
              </a:solidFill>
            </a:endParaRPr>
          </a:p>
          <a:p>
            <a:pPr marL="342900" indent="-342900">
              <a:buClr>
                <a:srgbClr val="FFFFFF"/>
              </a:buClr>
              <a:buFont typeface="Wingdings" panose="05000000000000000000" charset="0"/>
              <a:buChar char="Ø"/>
            </a:pPr>
            <a:r>
              <a:rPr lang="en-US" sz="2000" b="1" u="sng">
                <a:solidFill>
                  <a:schemeClr val="bg1"/>
                </a:solidFill>
              </a:rPr>
              <a:t>Affilitate marketing</a:t>
            </a:r>
            <a:r>
              <a:rPr lang="en-US" sz="2000">
                <a:solidFill>
                  <a:schemeClr val="bg1"/>
                </a:solidFill>
              </a:rPr>
              <a:t> :</a:t>
            </a:r>
            <a:endParaRPr lang="en-US" sz="2000">
              <a:solidFill>
                <a:schemeClr val="bg1"/>
              </a:solidFill>
            </a:endParaRPr>
          </a:p>
          <a:p>
            <a:pPr marL="342900" indent="-342900">
              <a:buFont typeface="Arial" panose="020B0604020202020204" pitchFamily="34" charset="0"/>
              <a:buChar char="•"/>
            </a:pPr>
            <a:r>
              <a:rPr lang="en-US" sz="2000">
                <a:solidFill>
                  <a:schemeClr val="bg1"/>
                </a:solidFill>
              </a:rPr>
              <a:t>Through affiliate marketing, we leverage partnerships to promote relevant products while generating additional income to support our cause</a:t>
            </a:r>
            <a:r>
              <a:rPr lang="en-IN" altLang="en-US" sz="2000">
                <a:solidFill>
                  <a:schemeClr val="bg1"/>
                </a:solidFill>
              </a:rPr>
              <a:t>.</a:t>
            </a:r>
            <a:endParaRPr lang="en-IN" altLang="en-US" sz="200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204" name="Shape 204"/>
        <p:cNvGrpSpPr/>
        <p:nvPr/>
      </p:nvGrpSpPr>
      <p:grpSpPr>
        <a:xfrm>
          <a:off x="0" y="0"/>
          <a:ext cx="0" cy="0"/>
          <a:chOff x="0" y="0"/>
          <a:chExt cx="0" cy="0"/>
        </a:xfrm>
      </p:grpSpPr>
      <p:grpSp>
        <p:nvGrpSpPr>
          <p:cNvPr id="205" name="Google Shape;205;p21"/>
          <p:cNvGrpSpPr/>
          <p:nvPr/>
        </p:nvGrpSpPr>
        <p:grpSpPr>
          <a:xfrm>
            <a:off x="7848600" y="-482203"/>
            <a:ext cx="10439400" cy="10769203"/>
            <a:chOff x="0" y="-38100"/>
            <a:chExt cx="2639032" cy="850900"/>
          </a:xfrm>
        </p:grpSpPr>
        <p:sp>
          <p:nvSpPr>
            <p:cNvPr id="206" name="Google Shape;206;p21"/>
            <p:cNvSpPr/>
            <p:nvPr/>
          </p:nvSpPr>
          <p:spPr>
            <a:xfrm>
              <a:off x="0" y="0"/>
              <a:ext cx="2639032" cy="812800"/>
            </a:xfrm>
            <a:custGeom>
              <a:avLst/>
              <a:gdLst/>
              <a:ahLst/>
              <a:cxnLst/>
              <a:rect l="l" t="t" r="r" b="b"/>
              <a:pathLst>
                <a:path w="2639032" h="812800" extrusionOk="0">
                  <a:moveTo>
                    <a:pt x="0" y="0"/>
                  </a:moveTo>
                  <a:lnTo>
                    <a:pt x="2639032" y="0"/>
                  </a:lnTo>
                  <a:lnTo>
                    <a:pt x="2639032" y="812800"/>
                  </a:lnTo>
                  <a:lnTo>
                    <a:pt x="0" y="812800"/>
                  </a:lnTo>
                  <a:close/>
                </a:path>
              </a:pathLst>
            </a:custGeom>
            <a:solidFill>
              <a:srgbClr val="071C4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7" name="Google Shape;207;p21"/>
            <p:cNvSpPr txBox="1"/>
            <p:nvPr/>
          </p:nvSpPr>
          <p:spPr>
            <a:xfrm>
              <a:off x="0" y="-38100"/>
              <a:ext cx="2639032"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8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208" name="Google Shape;208;p21"/>
          <p:cNvSpPr txBox="1"/>
          <p:nvPr/>
        </p:nvSpPr>
        <p:spPr>
          <a:xfrm>
            <a:off x="8763000" y="1770380"/>
            <a:ext cx="8952865" cy="6022975"/>
          </a:xfrm>
          <a:prstGeom prst="rect">
            <a:avLst/>
          </a:prstGeom>
          <a:noFill/>
          <a:ln>
            <a:noFill/>
          </a:ln>
        </p:spPr>
        <p:txBody>
          <a:bodyPr spcFirstLastPara="1" wrap="square" lIns="0" tIns="0" rIns="0" bIns="0" anchor="t" anchorCtr="0">
            <a:noAutofit/>
          </a:bodyPr>
          <a:lstStyle/>
          <a:p>
            <a:pPr marL="342900" marR="0" lvl="0" indent="-342900" algn="just" rtl="0">
              <a:lnSpc>
                <a:spcPct val="70000"/>
              </a:lnSpc>
              <a:spcBef>
                <a:spcPts val="0"/>
              </a:spcBef>
              <a:spcAft>
                <a:spcPts val="0"/>
              </a:spcAft>
              <a:buClr>
                <a:srgbClr val="FFFFFF"/>
              </a:buClr>
              <a:buFont typeface="Wingdings" panose="05000000000000000000" charset="0"/>
              <a:buChar char="Ø"/>
            </a:pPr>
            <a:r>
              <a:rPr lang="en-US" sz="2400">
                <a:solidFill>
                  <a:srgbClr val="FFFFFF"/>
                </a:solidFill>
                <a:latin typeface="+mj-lt"/>
                <a:ea typeface="Poppins" panose="00000800000000000000"/>
                <a:cs typeface="+mj-lt"/>
                <a:sym typeface="Poppins" panose="00000800000000000000"/>
              </a:rPr>
              <a:t>I</a:t>
            </a:r>
            <a:r>
              <a:rPr lang="en-US" sz="2400">
                <a:solidFill>
                  <a:srgbClr val="FFFFFF"/>
                </a:solidFill>
                <a:latin typeface="Arial" panose="020B0604020202020204" pitchFamily="34" charset="0"/>
                <a:ea typeface="Poppins" panose="00000800000000000000"/>
                <a:cs typeface="Arial" panose="020B0604020202020204" pitchFamily="34" charset="0"/>
                <a:sym typeface="Poppins" panose="00000800000000000000"/>
              </a:rPr>
              <a:t>n conclusion, </a:t>
            </a:r>
            <a:r>
              <a:rPr lang="en-IN" altLang="en-US" sz="2400">
                <a:solidFill>
                  <a:srgbClr val="FFFFFF"/>
                </a:solidFill>
                <a:latin typeface="Arial" panose="020B0604020202020204" pitchFamily="34" charset="0"/>
                <a:ea typeface="Poppins" panose="00000800000000000000"/>
                <a:cs typeface="Arial" panose="020B0604020202020204" pitchFamily="34" charset="0"/>
                <a:sym typeface="Poppins" panose="00000800000000000000"/>
              </a:rPr>
              <a:t>Vidya</a:t>
            </a:r>
            <a:r>
              <a:rPr lang="en-US" sz="2400">
                <a:solidFill>
                  <a:srgbClr val="FFFFFF"/>
                </a:solidFill>
                <a:latin typeface="Arial" panose="020B0604020202020204" pitchFamily="34" charset="0"/>
                <a:ea typeface="Poppins" panose="00000800000000000000"/>
                <a:cs typeface="Arial" panose="020B0604020202020204" pitchFamily="34" charset="0"/>
                <a:sym typeface="Poppins" panose="00000800000000000000"/>
              </a:rPr>
              <a:t> aims to redefine education through the development of a Progressive Web Application (PWA). </a:t>
            </a:r>
            <a:endParaRPr lang="en-US" sz="2400">
              <a:solidFill>
                <a:srgbClr val="FFFFFF"/>
              </a:solidFill>
              <a:latin typeface="Arial" panose="020B0604020202020204" pitchFamily="34" charset="0"/>
              <a:ea typeface="Poppins" panose="00000800000000000000"/>
              <a:cs typeface="Arial" panose="020B0604020202020204" pitchFamily="34" charset="0"/>
              <a:sym typeface="Poppins" panose="00000800000000000000"/>
            </a:endParaRPr>
          </a:p>
          <a:p>
            <a:pPr marL="0" marR="0" lvl="0" indent="0" algn="just" rtl="0">
              <a:lnSpc>
                <a:spcPct val="70000"/>
              </a:lnSpc>
              <a:spcBef>
                <a:spcPts val="0"/>
              </a:spcBef>
              <a:spcAft>
                <a:spcPts val="0"/>
              </a:spcAft>
              <a:buNone/>
            </a:pPr>
            <a:endParaRPr lang="en-US" sz="2400">
              <a:solidFill>
                <a:srgbClr val="FFFFFF"/>
              </a:solidFill>
              <a:latin typeface="Arial" panose="020B0604020202020204" pitchFamily="34" charset="0"/>
              <a:ea typeface="Poppins" panose="00000800000000000000"/>
              <a:cs typeface="Arial" panose="020B0604020202020204" pitchFamily="34" charset="0"/>
              <a:sym typeface="Poppins" panose="00000800000000000000"/>
            </a:endParaRPr>
          </a:p>
          <a:p>
            <a:pPr marL="0" marR="0" lvl="0" indent="0" algn="just" rtl="0">
              <a:lnSpc>
                <a:spcPct val="70000"/>
              </a:lnSpc>
              <a:spcBef>
                <a:spcPts val="0"/>
              </a:spcBef>
              <a:spcAft>
                <a:spcPts val="0"/>
              </a:spcAft>
              <a:buNone/>
            </a:pPr>
            <a:endParaRPr lang="en-US" sz="2400">
              <a:solidFill>
                <a:srgbClr val="FFFFFF"/>
              </a:solidFill>
              <a:latin typeface="Arial" panose="020B0604020202020204" pitchFamily="34" charset="0"/>
              <a:ea typeface="Poppins" panose="00000800000000000000"/>
              <a:cs typeface="Arial" panose="020B0604020202020204" pitchFamily="34" charset="0"/>
              <a:sym typeface="Poppins" panose="00000800000000000000"/>
            </a:endParaRPr>
          </a:p>
          <a:p>
            <a:pPr marL="0" marR="0" lvl="0" indent="0" algn="just" rtl="0">
              <a:lnSpc>
                <a:spcPct val="70000"/>
              </a:lnSpc>
              <a:spcBef>
                <a:spcPts val="0"/>
              </a:spcBef>
              <a:spcAft>
                <a:spcPts val="0"/>
              </a:spcAft>
              <a:buNone/>
            </a:pPr>
            <a:endParaRPr lang="en-US" sz="2400">
              <a:solidFill>
                <a:srgbClr val="FFFFFF"/>
              </a:solidFill>
              <a:latin typeface="Arial" panose="020B0604020202020204" pitchFamily="34" charset="0"/>
              <a:ea typeface="Poppins" panose="00000800000000000000"/>
              <a:cs typeface="Arial" panose="020B0604020202020204" pitchFamily="34" charset="0"/>
              <a:sym typeface="Poppins" panose="00000800000000000000"/>
            </a:endParaRPr>
          </a:p>
          <a:p>
            <a:pPr marL="0" marR="0" lvl="0" indent="0" algn="just" rtl="0">
              <a:lnSpc>
                <a:spcPct val="70000"/>
              </a:lnSpc>
              <a:spcBef>
                <a:spcPts val="0"/>
              </a:spcBef>
              <a:spcAft>
                <a:spcPts val="0"/>
              </a:spcAft>
              <a:buNone/>
            </a:pPr>
            <a:endParaRPr lang="en-US" sz="2400">
              <a:solidFill>
                <a:srgbClr val="FFFFFF"/>
              </a:solidFill>
              <a:latin typeface="Arial" panose="020B0604020202020204" pitchFamily="34" charset="0"/>
              <a:ea typeface="Poppins" panose="00000800000000000000"/>
              <a:cs typeface="Arial" panose="020B0604020202020204" pitchFamily="34" charset="0"/>
              <a:sym typeface="Poppins" panose="00000800000000000000"/>
            </a:endParaRPr>
          </a:p>
          <a:p>
            <a:pPr marL="342900" marR="0" lvl="0" indent="-342900" algn="just" rtl="0">
              <a:lnSpc>
                <a:spcPct val="70000"/>
              </a:lnSpc>
              <a:spcBef>
                <a:spcPts val="0"/>
              </a:spcBef>
              <a:spcAft>
                <a:spcPts val="0"/>
              </a:spcAft>
              <a:buClr>
                <a:srgbClr val="FFFFFF"/>
              </a:buClr>
              <a:buFont typeface="Wingdings" panose="05000000000000000000" charset="0"/>
              <a:buChar char="Ø"/>
            </a:pPr>
            <a:r>
              <a:rPr lang="en-US" sz="2400">
                <a:solidFill>
                  <a:srgbClr val="FFFFFF"/>
                </a:solidFill>
                <a:latin typeface="Arial" panose="020B0604020202020204" pitchFamily="34" charset="0"/>
                <a:ea typeface="Poppins" panose="00000800000000000000"/>
                <a:cs typeface="Arial" panose="020B0604020202020204" pitchFamily="34" charset="0"/>
                <a:sym typeface="Poppins" panose="00000800000000000000"/>
              </a:rPr>
              <a:t>By prioritizing global collaboration, cost-effectiveness, diverse content, and user-friendly features, it seeks to overcome challenges present in existing</a:t>
            </a:r>
            <a:r>
              <a:rPr lang="en-IN" altLang="en-US" sz="2400">
                <a:solidFill>
                  <a:srgbClr val="FFFFFF"/>
                </a:solidFill>
                <a:latin typeface="Arial" panose="020B0604020202020204" pitchFamily="34" charset="0"/>
                <a:ea typeface="Poppins" panose="00000800000000000000"/>
                <a:cs typeface="Arial" panose="020B0604020202020204" pitchFamily="34" charset="0"/>
                <a:sym typeface="Poppins" panose="00000800000000000000"/>
              </a:rPr>
              <a:t> educational</a:t>
            </a:r>
            <a:r>
              <a:rPr lang="en-US" sz="2400">
                <a:solidFill>
                  <a:srgbClr val="FFFFFF"/>
                </a:solidFill>
                <a:latin typeface="Arial" panose="020B0604020202020204" pitchFamily="34" charset="0"/>
                <a:ea typeface="Poppins" panose="00000800000000000000"/>
                <a:cs typeface="Arial" panose="020B0604020202020204" pitchFamily="34" charset="0"/>
                <a:sym typeface="Poppins" panose="00000800000000000000"/>
              </a:rPr>
              <a:t> solutions such as high costs and limited exploration opportunities. </a:t>
            </a:r>
            <a:endParaRPr lang="en-US" sz="2400">
              <a:solidFill>
                <a:srgbClr val="FFFFFF"/>
              </a:solidFill>
              <a:latin typeface="Arial" panose="020B0604020202020204" pitchFamily="34" charset="0"/>
              <a:ea typeface="Poppins" panose="00000800000000000000"/>
              <a:cs typeface="Arial" panose="020B0604020202020204" pitchFamily="34" charset="0"/>
              <a:sym typeface="Poppins" panose="00000800000000000000"/>
            </a:endParaRPr>
          </a:p>
          <a:p>
            <a:pPr marL="0" marR="0" lvl="0" indent="0" algn="just" rtl="0">
              <a:lnSpc>
                <a:spcPct val="70000"/>
              </a:lnSpc>
              <a:spcBef>
                <a:spcPts val="0"/>
              </a:spcBef>
              <a:spcAft>
                <a:spcPts val="0"/>
              </a:spcAft>
              <a:buClr>
                <a:srgbClr val="FFFFFF"/>
              </a:buClr>
              <a:buFont typeface="Wingdings" panose="05000000000000000000" charset="0"/>
              <a:buNone/>
            </a:pPr>
            <a:endParaRPr lang="en-US" sz="2400">
              <a:solidFill>
                <a:srgbClr val="FFFFFF"/>
              </a:solidFill>
              <a:latin typeface="Arial" panose="020B0604020202020204" pitchFamily="34" charset="0"/>
              <a:ea typeface="Poppins" panose="00000800000000000000"/>
              <a:cs typeface="Arial" panose="020B0604020202020204" pitchFamily="34" charset="0"/>
              <a:sym typeface="Poppins" panose="00000800000000000000"/>
            </a:endParaRPr>
          </a:p>
          <a:p>
            <a:pPr marL="0" marR="0" lvl="0" indent="0" algn="just" rtl="0">
              <a:lnSpc>
                <a:spcPct val="70000"/>
              </a:lnSpc>
              <a:spcBef>
                <a:spcPts val="0"/>
              </a:spcBef>
              <a:spcAft>
                <a:spcPts val="0"/>
              </a:spcAft>
              <a:buNone/>
            </a:pPr>
            <a:endParaRPr lang="en-US" sz="2400">
              <a:solidFill>
                <a:srgbClr val="FFFFFF"/>
              </a:solidFill>
              <a:latin typeface="Arial" panose="020B0604020202020204" pitchFamily="34" charset="0"/>
              <a:ea typeface="Poppins" panose="00000800000000000000"/>
              <a:cs typeface="Arial" panose="020B0604020202020204" pitchFamily="34" charset="0"/>
              <a:sym typeface="Poppins" panose="00000800000000000000"/>
            </a:endParaRPr>
          </a:p>
          <a:p>
            <a:pPr marL="0" marR="0" lvl="0" indent="0" algn="just" rtl="0">
              <a:lnSpc>
                <a:spcPct val="70000"/>
              </a:lnSpc>
              <a:spcBef>
                <a:spcPts val="0"/>
              </a:spcBef>
              <a:spcAft>
                <a:spcPts val="0"/>
              </a:spcAft>
              <a:buNone/>
            </a:pPr>
            <a:endParaRPr lang="en-US" sz="2400">
              <a:solidFill>
                <a:srgbClr val="FFFFFF"/>
              </a:solidFill>
              <a:latin typeface="Arial" panose="020B0604020202020204" pitchFamily="34" charset="0"/>
              <a:ea typeface="Poppins" panose="00000800000000000000"/>
              <a:cs typeface="Arial" panose="020B0604020202020204" pitchFamily="34" charset="0"/>
              <a:sym typeface="Poppins" panose="00000800000000000000"/>
            </a:endParaRPr>
          </a:p>
          <a:p>
            <a:pPr marL="0" marR="0" lvl="0" indent="0" algn="just" rtl="0">
              <a:lnSpc>
                <a:spcPct val="70000"/>
              </a:lnSpc>
              <a:spcBef>
                <a:spcPts val="0"/>
              </a:spcBef>
              <a:spcAft>
                <a:spcPts val="0"/>
              </a:spcAft>
              <a:buNone/>
            </a:pPr>
            <a:endParaRPr lang="en-US" sz="2400">
              <a:solidFill>
                <a:srgbClr val="FFFFFF"/>
              </a:solidFill>
              <a:latin typeface="Arial" panose="020B0604020202020204" pitchFamily="34" charset="0"/>
              <a:ea typeface="Poppins" panose="00000800000000000000"/>
              <a:cs typeface="Arial" panose="020B0604020202020204" pitchFamily="34" charset="0"/>
              <a:sym typeface="Poppins" panose="00000800000000000000"/>
            </a:endParaRPr>
          </a:p>
          <a:p>
            <a:pPr marL="342900" marR="0" lvl="0" indent="-342900" algn="just" rtl="0">
              <a:lnSpc>
                <a:spcPct val="70000"/>
              </a:lnSpc>
              <a:spcBef>
                <a:spcPts val="0"/>
              </a:spcBef>
              <a:spcAft>
                <a:spcPts val="0"/>
              </a:spcAft>
              <a:buClr>
                <a:srgbClr val="FFFFFF"/>
              </a:buClr>
              <a:buFont typeface="Wingdings" panose="05000000000000000000" charset="0"/>
              <a:buChar char="Ø"/>
            </a:pPr>
            <a:r>
              <a:rPr lang="en-US" sz="2400">
                <a:solidFill>
                  <a:srgbClr val="FFFFFF"/>
                </a:solidFill>
                <a:latin typeface="Arial" panose="020B0604020202020204" pitchFamily="34" charset="0"/>
                <a:ea typeface="Poppins" panose="00000800000000000000"/>
                <a:cs typeface="Arial" panose="020B0604020202020204" pitchFamily="34" charset="0"/>
                <a:sym typeface="Poppins" panose="00000800000000000000"/>
              </a:rPr>
              <a:t>The incorporation of simulators and a strong focus on security and privacy contribute to creating an inclusive and scalable educational platform. </a:t>
            </a:r>
            <a:endParaRPr lang="en-US" sz="2400">
              <a:solidFill>
                <a:srgbClr val="FFFFFF"/>
              </a:solidFill>
              <a:latin typeface="Arial" panose="020B0604020202020204" pitchFamily="34" charset="0"/>
              <a:ea typeface="Poppins" panose="00000800000000000000"/>
              <a:cs typeface="Arial" panose="020B0604020202020204" pitchFamily="34" charset="0"/>
              <a:sym typeface="Poppins" panose="00000800000000000000"/>
            </a:endParaRPr>
          </a:p>
          <a:p>
            <a:pPr marL="342900" marR="0" lvl="0" indent="-342900" algn="just" rtl="0">
              <a:lnSpc>
                <a:spcPct val="70000"/>
              </a:lnSpc>
              <a:spcBef>
                <a:spcPts val="0"/>
              </a:spcBef>
              <a:spcAft>
                <a:spcPts val="0"/>
              </a:spcAft>
              <a:buClr>
                <a:srgbClr val="FFFFFF"/>
              </a:buClr>
              <a:buFont typeface="Wingdings" panose="05000000000000000000" charset="0"/>
              <a:buChar char="Ø"/>
            </a:pPr>
            <a:endParaRPr lang="en-US" sz="2400">
              <a:solidFill>
                <a:srgbClr val="FFFFFF"/>
              </a:solidFill>
              <a:latin typeface="Arial" panose="020B0604020202020204" pitchFamily="34" charset="0"/>
              <a:ea typeface="Poppins" panose="00000800000000000000"/>
              <a:cs typeface="Arial" panose="020B0604020202020204" pitchFamily="34" charset="0"/>
              <a:sym typeface="Poppins" panose="00000800000000000000"/>
            </a:endParaRPr>
          </a:p>
          <a:p>
            <a:pPr marL="0" marR="0" lvl="0" indent="0" algn="just" rtl="0">
              <a:lnSpc>
                <a:spcPct val="70000"/>
              </a:lnSpc>
              <a:spcBef>
                <a:spcPts val="0"/>
              </a:spcBef>
              <a:spcAft>
                <a:spcPts val="0"/>
              </a:spcAft>
              <a:buClr>
                <a:srgbClr val="FFFFFF"/>
              </a:buClr>
              <a:buFont typeface="Wingdings" panose="05000000000000000000" charset="0"/>
              <a:buNone/>
            </a:pPr>
            <a:endParaRPr lang="en-US" sz="2400">
              <a:solidFill>
                <a:srgbClr val="FFFFFF"/>
              </a:solidFill>
              <a:latin typeface="Arial" panose="020B0604020202020204" pitchFamily="34" charset="0"/>
              <a:ea typeface="Poppins" panose="00000800000000000000"/>
              <a:cs typeface="Arial" panose="020B0604020202020204" pitchFamily="34" charset="0"/>
              <a:sym typeface="Poppins" panose="00000800000000000000"/>
            </a:endParaRPr>
          </a:p>
          <a:p>
            <a:pPr marL="0" marR="0" lvl="0" indent="0" algn="just" rtl="0">
              <a:lnSpc>
                <a:spcPct val="70000"/>
              </a:lnSpc>
              <a:spcBef>
                <a:spcPts val="0"/>
              </a:spcBef>
              <a:spcAft>
                <a:spcPts val="0"/>
              </a:spcAft>
              <a:buNone/>
            </a:pPr>
            <a:endParaRPr lang="en-US" sz="2400">
              <a:solidFill>
                <a:srgbClr val="FFFFFF"/>
              </a:solidFill>
              <a:latin typeface="Arial" panose="020B0604020202020204" pitchFamily="34" charset="0"/>
              <a:ea typeface="Poppins" panose="00000800000000000000"/>
              <a:cs typeface="Arial" panose="020B0604020202020204" pitchFamily="34" charset="0"/>
              <a:sym typeface="Poppins" panose="00000800000000000000"/>
            </a:endParaRPr>
          </a:p>
          <a:p>
            <a:pPr marL="0" marR="0" lvl="0" indent="0" algn="just" rtl="0">
              <a:lnSpc>
                <a:spcPct val="70000"/>
              </a:lnSpc>
              <a:spcBef>
                <a:spcPts val="0"/>
              </a:spcBef>
              <a:spcAft>
                <a:spcPts val="0"/>
              </a:spcAft>
              <a:buNone/>
            </a:pPr>
            <a:endParaRPr lang="en-US" sz="2400">
              <a:solidFill>
                <a:srgbClr val="FFFFFF"/>
              </a:solidFill>
              <a:latin typeface="Arial" panose="020B0604020202020204" pitchFamily="34" charset="0"/>
              <a:ea typeface="Poppins" panose="00000800000000000000"/>
              <a:cs typeface="Arial" panose="020B0604020202020204" pitchFamily="34" charset="0"/>
              <a:sym typeface="Poppins" panose="00000800000000000000"/>
            </a:endParaRPr>
          </a:p>
          <a:p>
            <a:pPr marL="0" marR="0" lvl="0" indent="0" algn="just" rtl="0">
              <a:lnSpc>
                <a:spcPct val="70000"/>
              </a:lnSpc>
              <a:spcBef>
                <a:spcPts val="0"/>
              </a:spcBef>
              <a:spcAft>
                <a:spcPts val="0"/>
              </a:spcAft>
              <a:buClr>
                <a:srgbClr val="FFFFFF"/>
              </a:buClr>
              <a:buFont typeface="Wingdings" panose="05000000000000000000" charset="0"/>
              <a:buChar char="Ø"/>
            </a:pPr>
            <a:r>
              <a:rPr lang="en-IN" altLang="en-US" sz="2400">
                <a:solidFill>
                  <a:srgbClr val="FFFFFF"/>
                </a:solidFill>
                <a:latin typeface="Arial" panose="020B0604020202020204" pitchFamily="34" charset="0"/>
                <a:ea typeface="Poppins" panose="00000800000000000000"/>
                <a:cs typeface="Arial" panose="020B0604020202020204" pitchFamily="34" charset="0"/>
                <a:sym typeface="Poppins" panose="00000800000000000000"/>
              </a:rPr>
              <a:t> </a:t>
            </a:r>
            <a:r>
              <a:rPr lang="en-US" sz="2400">
                <a:solidFill>
                  <a:srgbClr val="FFFFFF"/>
                </a:solidFill>
                <a:latin typeface="Arial" panose="020B0604020202020204" pitchFamily="34" charset="0"/>
                <a:ea typeface="Poppins" panose="00000800000000000000"/>
                <a:cs typeface="Arial" panose="020B0604020202020204" pitchFamily="34" charset="0"/>
                <a:sym typeface="Poppins" panose="00000800000000000000"/>
              </a:rPr>
              <a:t>The ultimate objective is to go beyond current limitations, providing educators</a:t>
            </a:r>
            <a:r>
              <a:rPr lang="en-IN" altLang="en-US" sz="2400">
                <a:solidFill>
                  <a:srgbClr val="FFFFFF"/>
                </a:solidFill>
                <a:latin typeface="Arial" panose="020B0604020202020204" pitchFamily="34" charset="0"/>
                <a:ea typeface="Poppins" panose="00000800000000000000"/>
                <a:cs typeface="Arial" panose="020B0604020202020204" pitchFamily="34" charset="0"/>
                <a:sym typeface="Poppins" panose="00000800000000000000"/>
              </a:rPr>
              <a:t> </a:t>
            </a:r>
            <a:r>
              <a:rPr lang="en-US" sz="2400">
                <a:solidFill>
                  <a:srgbClr val="FFFFFF"/>
                </a:solidFill>
                <a:latin typeface="Arial" panose="020B0604020202020204" pitchFamily="34" charset="0"/>
                <a:ea typeface="Poppins" panose="00000800000000000000"/>
                <a:cs typeface="Arial" panose="020B0604020202020204" pitchFamily="34" charset="0"/>
                <a:sym typeface="Poppins" panose="00000800000000000000"/>
              </a:rPr>
              <a:t>worldwide with a dynamic tool to foster critical thinking and deliver a comprehensive educational experience.</a:t>
            </a:r>
            <a:endParaRPr lang="en-US" sz="2400">
              <a:solidFill>
                <a:srgbClr val="FFFFFF"/>
              </a:solidFill>
              <a:latin typeface="Arial" panose="020B0604020202020204" pitchFamily="34" charset="0"/>
              <a:ea typeface="Poppins" panose="00000800000000000000"/>
              <a:cs typeface="Arial" panose="020B0604020202020204" pitchFamily="34" charset="0"/>
              <a:sym typeface="Poppins" panose="00000800000000000000"/>
            </a:endParaRPr>
          </a:p>
        </p:txBody>
      </p:sp>
      <p:sp>
        <p:nvSpPr>
          <p:cNvPr id="210" name="Google Shape;210;p21"/>
          <p:cNvSpPr txBox="1"/>
          <p:nvPr/>
        </p:nvSpPr>
        <p:spPr>
          <a:xfrm>
            <a:off x="914400" y="5600700"/>
            <a:ext cx="6624360" cy="162672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600" b="1">
                <a:solidFill>
                  <a:srgbClr val="101010"/>
                </a:solidFill>
                <a:latin typeface="Poppins" panose="00000800000000000000"/>
                <a:ea typeface="Poppins" panose="00000800000000000000"/>
                <a:cs typeface="Poppins" panose="00000800000000000000"/>
                <a:sym typeface="Poppins" panose="00000800000000000000"/>
              </a:rPr>
              <a:t>Conclusion </a:t>
            </a:r>
            <a:endParaRPr lang="en-US" sz="5600" b="1">
              <a:solidFill>
                <a:srgbClr val="101010"/>
              </a:solidFill>
              <a:latin typeface="Poppins" panose="00000800000000000000"/>
              <a:ea typeface="Poppins" panose="00000800000000000000"/>
              <a:cs typeface="Poppins" panose="00000800000000000000"/>
              <a:sym typeface="Poppins" panose="00000800000000000000"/>
            </a:endParaRPr>
          </a:p>
          <a:p>
            <a:pPr marL="0" marR="0" lvl="0" indent="0" algn="l" rtl="0">
              <a:lnSpc>
                <a:spcPct val="210000"/>
              </a:lnSpc>
              <a:spcBef>
                <a:spcPts val="0"/>
              </a:spcBef>
              <a:spcAft>
                <a:spcPts val="0"/>
              </a:spcAft>
              <a:buNone/>
            </a:pPr>
            <a:r>
              <a:rPr lang="en-US" sz="3200" b="1">
                <a:solidFill>
                  <a:srgbClr val="101010"/>
                </a:solidFill>
                <a:latin typeface="Poppins" panose="00000800000000000000"/>
                <a:ea typeface="Poppins" panose="00000800000000000000"/>
                <a:cs typeface="Poppins" panose="00000800000000000000"/>
                <a:sym typeface="Poppins" panose="00000800000000000000"/>
              </a:rPr>
              <a:t>(Recap &amp; acknowledgments)</a:t>
            </a:r>
            <a:endParaRPr lang="en-US" sz="3200" b="1">
              <a:solidFill>
                <a:srgbClr val="101010"/>
              </a:solidFill>
              <a:latin typeface="Poppins" panose="00000800000000000000"/>
              <a:ea typeface="Poppins" panose="00000800000000000000"/>
              <a:cs typeface="Poppins" panose="00000800000000000000"/>
              <a:sym typeface="Poppins" panose="00000800000000000000"/>
            </a:endParaRPr>
          </a:p>
        </p:txBody>
      </p:sp>
      <p:sp>
        <p:nvSpPr>
          <p:cNvPr id="212" name="Google Shape;212;p21"/>
          <p:cNvSpPr/>
          <p:nvPr/>
        </p:nvSpPr>
        <p:spPr>
          <a:xfrm flipH="1">
            <a:off x="-2861667" y="-805804"/>
            <a:ext cx="8166327" cy="6636996"/>
          </a:xfrm>
          <a:custGeom>
            <a:avLst/>
            <a:gdLst/>
            <a:ahLst/>
            <a:cxnLst/>
            <a:rect l="l" t="t" r="r" b="b"/>
            <a:pathLst>
              <a:path w="8166327" h="6636996" extrusionOk="0">
                <a:moveTo>
                  <a:pt x="8166327" y="0"/>
                </a:moveTo>
                <a:lnTo>
                  <a:pt x="0" y="0"/>
                </a:lnTo>
                <a:lnTo>
                  <a:pt x="0" y="6636996"/>
                </a:lnTo>
                <a:lnTo>
                  <a:pt x="8166327" y="6636996"/>
                </a:lnTo>
                <a:lnTo>
                  <a:pt x="8166327" y="0"/>
                </a:lnTo>
                <a:close/>
              </a:path>
            </a:pathLst>
          </a:custGeom>
          <a:blipFill rotWithShape="1">
            <a:blip r:embed="rId1"/>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213" name="Google Shape;213;p21" descr="A black and white logo&#10;&#10;Description automatically generated"/>
          <p:cNvPicPr preferRelativeResize="0"/>
          <p:nvPr/>
        </p:nvPicPr>
        <p:blipFill rotWithShape="1">
          <a:blip r:embed="rId2"/>
          <a:srcRect/>
          <a:stretch>
            <a:fillRect/>
          </a:stretch>
        </p:blipFill>
        <p:spPr>
          <a:xfrm>
            <a:off x="15163800" y="8765834"/>
            <a:ext cx="2665950" cy="1102066"/>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7312</Words>
  <Application>WPS Presentation</Application>
  <PresentationFormat/>
  <Paragraphs>158</Paragraphs>
  <Slides>10</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10</vt:i4>
      </vt:variant>
    </vt:vector>
  </HeadingPairs>
  <TitlesOfParts>
    <vt:vector size="24" baseType="lpstr">
      <vt:lpstr>Arial</vt:lpstr>
      <vt:lpstr>SimSun</vt:lpstr>
      <vt:lpstr>Wingdings</vt:lpstr>
      <vt:lpstr>Arial</vt:lpstr>
      <vt:lpstr>Calibri</vt:lpstr>
      <vt:lpstr>Poppins</vt:lpstr>
      <vt:lpstr>Wingdings</vt:lpstr>
      <vt:lpstr>Microsoft YaHei</vt:lpstr>
      <vt:lpstr>Arial Unicode MS</vt:lpstr>
      <vt:lpstr>Berlin Sans FB</vt:lpstr>
      <vt:lpstr>Bradley Hand ITC</vt:lpstr>
      <vt:lpstr>Calisto MT</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kavya</cp:lastModifiedBy>
  <cp:revision>3</cp:revision>
  <dcterms:created xsi:type="dcterms:W3CDTF">2024-03-04T15:20:00Z</dcterms:created>
  <dcterms:modified xsi:type="dcterms:W3CDTF">2024-03-05T08:06:29Z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E5C95C7846EB495BAAB971E118ACCC73_13</vt:lpwstr>
  </property>
  <property fmtid="{D5CDD505-2E9C-101B-9397-08002B2CF9AE}" pid="3" name="KSOProductBuildVer">
    <vt:lpwstr>1033-12.2.0.13416</vt:lpwstr>
  </property>
</Properties>
</file>